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414" r:id="rId2"/>
  </p:sldIdLst>
  <p:sldSz cx="12192000" cy="7772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8774"/>
    <a:srgbClr val="D5E805"/>
    <a:srgbClr val="FF66FF"/>
    <a:srgbClr val="CC0099"/>
    <a:srgbClr val="FFB3D9"/>
    <a:srgbClr val="FF99CC"/>
    <a:srgbClr val="FFCCFF"/>
    <a:srgbClr val="CCCCFF"/>
    <a:srgbClr val="9999FF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784" y="208"/>
      </p:cViewPr>
      <p:guideLst>
        <p:guide orient="horz" pos="244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8D1E1AA-C1B8-4ACA-AF1E-4E19BE5A491E}" type="datetimeFigureOut">
              <a:rPr lang="en-US" smtClean="0"/>
              <a:t>11/15/18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4575" y="1162050"/>
            <a:ext cx="492125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87D39BE-1C9D-425B-B162-967DCDC4D5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61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704977"/>
            <a:ext cx="8991600" cy="1865376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932883"/>
            <a:ext cx="6801612" cy="1405213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2077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72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1062228"/>
            <a:ext cx="1298608" cy="56479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7" y="1062228"/>
            <a:ext cx="6198489" cy="56479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775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69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704977"/>
            <a:ext cx="8991600" cy="1865376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932793"/>
            <a:ext cx="6801612" cy="1433760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8342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989783"/>
            <a:ext cx="4271771" cy="3515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6" y="2989783"/>
            <a:ext cx="4270247" cy="3515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532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621891"/>
            <a:ext cx="4270248" cy="797965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562350"/>
            <a:ext cx="4270248" cy="29430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562350"/>
            <a:ext cx="4253484" cy="294301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621891"/>
            <a:ext cx="4270248" cy="797965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787418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945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33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777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543005"/>
            <a:ext cx="4486656" cy="12936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911962"/>
            <a:ext cx="4815840" cy="5948477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4023240"/>
            <a:ext cx="3794760" cy="2486574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3" y="7067702"/>
            <a:ext cx="5124797" cy="362712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6095999" cy="777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543005"/>
            <a:ext cx="4494998" cy="1285925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000" y="0"/>
            <a:ext cx="6102097" cy="77724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4023241"/>
            <a:ext cx="3794760" cy="2486575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3" y="7067702"/>
            <a:ext cx="5124797" cy="362712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953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1093318"/>
            <a:ext cx="7729728" cy="1347216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989784"/>
            <a:ext cx="7729728" cy="3515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7070658"/>
            <a:ext cx="2753746" cy="3671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9/25/2017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1" y="7067702"/>
            <a:ext cx="5901189" cy="3627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06/07/2018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7046976"/>
            <a:ext cx="365760" cy="414528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6B34CED-45C6-429D-8811-31E72FD21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66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13366-E7B5-A94F-9BCE-7B118C2F6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061" y="60425"/>
            <a:ext cx="7729728" cy="1347216"/>
          </a:xfrm>
          <a:ln>
            <a:solidFill>
              <a:srgbClr val="488774"/>
            </a:solidFill>
          </a:ln>
        </p:spPr>
        <p:txBody>
          <a:bodyPr/>
          <a:lstStyle/>
          <a:p>
            <a:r>
              <a:rPr lang="en-US" dirty="0"/>
              <a:t> Proper puncture site for newborn heel stick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0956D-2B57-DC4A-A442-4FDB5AA02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1422" y="2479881"/>
            <a:ext cx="4397605" cy="4390476"/>
          </a:xfrm>
        </p:spPr>
        <p:txBody>
          <a:bodyPr>
            <a:normAutofit lnSpcReduction="10000"/>
          </a:bodyPr>
          <a:lstStyle/>
          <a:p>
            <a:pPr>
              <a:buClr>
                <a:srgbClr val="488774"/>
              </a:buClr>
              <a:buFont typeface="Wingdings" pitchFamily="2" charset="2"/>
              <a:buChar char="q"/>
            </a:pPr>
            <a:r>
              <a:rPr lang="en-US" dirty="0"/>
              <a:t>Warm or massage heel to increase blood flow to the site to increase flow of blood</a:t>
            </a:r>
          </a:p>
          <a:p>
            <a:pPr>
              <a:buClr>
                <a:srgbClr val="488774"/>
              </a:buClr>
              <a:buFont typeface="Wingdings" pitchFamily="2" charset="2"/>
              <a:buChar char="q"/>
            </a:pPr>
            <a:endParaRPr lang="en-US" dirty="0"/>
          </a:p>
          <a:p>
            <a:pPr>
              <a:buClr>
                <a:srgbClr val="488774"/>
              </a:buClr>
              <a:buFont typeface="Wingdings" pitchFamily="2" charset="2"/>
              <a:buChar char="q"/>
            </a:pPr>
            <a:r>
              <a:rPr lang="en-US" dirty="0"/>
              <a:t> Stick infant heel in designated area as clearly shown on left avoiding plantar nerves as depicted on right</a:t>
            </a:r>
          </a:p>
          <a:p>
            <a:pPr>
              <a:buClr>
                <a:srgbClr val="488774"/>
              </a:buClr>
              <a:buFont typeface="Wingdings" pitchFamily="2" charset="2"/>
              <a:buChar char="q"/>
            </a:pPr>
            <a:endParaRPr lang="en-US" dirty="0"/>
          </a:p>
          <a:p>
            <a:pPr>
              <a:buClr>
                <a:srgbClr val="488774"/>
              </a:buClr>
              <a:buFont typeface="Wingdings" pitchFamily="2" charset="2"/>
              <a:buChar char="q"/>
            </a:pPr>
            <a:r>
              <a:rPr lang="en-US" dirty="0"/>
              <a:t> Wipe away the first drop of blood with sterile gauze  </a:t>
            </a:r>
          </a:p>
          <a:p>
            <a:pPr>
              <a:buClr>
                <a:srgbClr val="488774"/>
              </a:buClr>
              <a:buFont typeface="Wingdings" pitchFamily="2" charset="2"/>
              <a:buChar char="q"/>
            </a:pPr>
            <a:endParaRPr lang="en-US" dirty="0"/>
          </a:p>
          <a:p>
            <a:pPr>
              <a:buClr>
                <a:srgbClr val="488774"/>
              </a:buClr>
              <a:buFont typeface="Wingdings" pitchFamily="2" charset="2"/>
              <a:buChar char="q"/>
            </a:pPr>
            <a:r>
              <a:rPr lang="en-US" dirty="0"/>
              <a:t>Avoid using excessive pressure or massaging to produce blood because the blood may become diluted with tissue fluid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C7025E-6F7F-9C4D-ABB9-0A19EB6D1E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773" y="1955751"/>
            <a:ext cx="3601274" cy="4914606"/>
          </a:xfrm>
          <a:prstGeom prst="rect">
            <a:avLst/>
          </a:prstGeom>
        </p:spPr>
      </p:pic>
      <p:pic>
        <p:nvPicPr>
          <p:cNvPr id="7" name="Content Placeholder 3">
            <a:extLst>
              <a:ext uri="{FF2B5EF4-FFF2-40B4-BE49-F238E27FC236}">
                <a16:creationId xmlns:a16="http://schemas.microsoft.com/office/drawing/2014/main" id="{411BCC05-C3CB-AF4F-85DD-27019C4AF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78549" y="2450862"/>
            <a:ext cx="9691102" cy="125760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754E210-F9F5-C246-88E2-C307597F9F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773" y="1955750"/>
            <a:ext cx="3450757" cy="49146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79987EB-422B-2543-8D80-505ABF4C6354}"/>
              </a:ext>
            </a:extLst>
          </p:cNvPr>
          <p:cNvSpPr/>
          <p:nvPr/>
        </p:nvSpPr>
        <p:spPr>
          <a:xfrm>
            <a:off x="0" y="7055708"/>
            <a:ext cx="12192000" cy="716692"/>
          </a:xfrm>
          <a:prstGeom prst="rect">
            <a:avLst/>
          </a:prstGeom>
          <a:solidFill>
            <a:srgbClr val="4887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pqcnc_vectorized.png">
            <a:extLst>
              <a:ext uri="{FF2B5EF4-FFF2-40B4-BE49-F238E27FC236}">
                <a16:creationId xmlns:a16="http://schemas.microsoft.com/office/drawing/2014/main" id="{CF9E72A3-E4DE-9245-A04D-08EC2CBCEDE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57" y="239430"/>
            <a:ext cx="2142697" cy="86016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7C4CD0F-27BB-F542-AF66-75B7FAB81E65}"/>
              </a:ext>
            </a:extLst>
          </p:cNvPr>
          <p:cNvSpPr txBox="1"/>
          <p:nvPr/>
        </p:nvSpPr>
        <p:spPr>
          <a:xfrm>
            <a:off x="10651524" y="329852"/>
            <a:ext cx="1158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/>
              <a:t>Insert your logo here if</a:t>
            </a:r>
          </a:p>
          <a:p>
            <a:r>
              <a:rPr lang="en-US" sz="1200" b="1" i="1" dirty="0"/>
              <a:t>applicable</a:t>
            </a:r>
          </a:p>
        </p:txBody>
      </p:sp>
      <p:pic>
        <p:nvPicPr>
          <p:cNvPr id="2049" name="Picture 1" descr="page9image460020768">
            <a:extLst>
              <a:ext uri="{FF2B5EF4-FFF2-40B4-BE49-F238E27FC236}">
                <a16:creationId xmlns:a16="http://schemas.microsoft.com/office/drawing/2014/main" id="{29B7D0C6-B402-F04D-BFB4-4C498848C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9402" y="1645469"/>
            <a:ext cx="3459893" cy="522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44412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{35587F45-DFD5-C542-8F9F-3DD193048A78}tf10001120</Template>
  <TotalTime>2887</TotalTime>
  <Words>78</Words>
  <Application>Microsoft Macintosh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 MT</vt:lpstr>
      <vt:lpstr>Wingdings</vt:lpstr>
      <vt:lpstr>Parcel</vt:lpstr>
      <vt:lpstr> Proper puncture site for newborn heel stick 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Brooke Walll</dc:creator>
  <cp:lastModifiedBy>Cochran, Keith M</cp:lastModifiedBy>
  <cp:revision>256</cp:revision>
  <cp:lastPrinted>2018-06-14T14:12:30Z</cp:lastPrinted>
  <dcterms:created xsi:type="dcterms:W3CDTF">2016-08-08T19:45:23Z</dcterms:created>
  <dcterms:modified xsi:type="dcterms:W3CDTF">2018-11-15T10:57:35Z</dcterms:modified>
</cp:coreProperties>
</file>