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59" r:id="rId5"/>
    <p:sldId id="260" r:id="rId6"/>
    <p:sldId id="287"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7010400" cy="9296400"/>
  <p:custDataLst>
    <p:tags r:id="rId3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6F7"/>
    <a:srgbClr val="D0E5E8"/>
    <a:srgbClr val="6E6E6E"/>
    <a:srgbClr val="1AA2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4566" autoAdjust="0"/>
    <p:restoredTop sz="86352" autoAdjust="0"/>
  </p:normalViewPr>
  <p:slideViewPr>
    <p:cSldViewPr>
      <p:cViewPr>
        <p:scale>
          <a:sx n="86" d="100"/>
          <a:sy n="86" d="100"/>
        </p:scale>
        <p:origin x="-414" y="-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50" d="100"/>
          <a:sy n="50" d="100"/>
        </p:scale>
        <p:origin x="-3876" y="-76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900EB2C-215F-4C2E-BE5F-F33C0FD07B92}" type="datetimeFigureOut">
              <a:rPr lang="en-US" smtClean="0"/>
              <a:pPr/>
              <a:t>8/23/2013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6"/>
            <a:ext cx="6477000" cy="466433"/>
          </a:xfrm>
          <a:prstGeom prst="rect">
            <a:avLst/>
          </a:prstGeom>
        </p:spPr>
        <p:txBody>
          <a:bodyPr vert="horz" lIns="93177" tIns="46589" rIns="93177" bIns="46589" rtlCol="0" anchor="b"/>
          <a:lstStyle>
            <a:lvl1pPr algn="l">
              <a:defRPr sz="1200"/>
            </a:lvl1pPr>
          </a:lstStyle>
          <a:p>
            <a:endParaRPr lang="en-US" dirty="0" smtClean="0"/>
          </a:p>
          <a:p>
            <a:endParaRPr lang="en-US" dirty="0" smtClean="0"/>
          </a:p>
          <a:p>
            <a:r>
              <a:rPr lang="en-US" dirty="0" smtClean="0"/>
              <a:t>Strategy 1: Working With Patients and Families as Advisors (Tool 5)</a:t>
            </a:r>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FD8467A-F093-4DCA-A111-21C684D846B8}" type="slidenum">
              <a:rPr lang="en-US" smtClean="0"/>
              <a:pPr/>
              <a:t>‹#›</a:t>
            </a:fld>
            <a:endParaRPr lang="en-US" dirty="0"/>
          </a:p>
        </p:txBody>
      </p:sp>
    </p:spTree>
    <p:extLst>
      <p:ext uri="{BB962C8B-B14F-4D97-AF65-F5344CB8AC3E}">
        <p14:creationId xmlns:p14="http://schemas.microsoft.com/office/powerpoint/2010/main" val="849335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p:txBody>
          <a:bodyPr wrap="square" numCol="1" anchor="t" anchorCtr="0" compatLnSpc="1">
            <a:prstTxWarp prst="textNoShape">
              <a:avLst/>
            </a:prstTxWarp>
            <a:normAutofit/>
          </a:bodyPr>
          <a:lstStyle/>
          <a:p>
            <a:pPr>
              <a:buFont typeface="Arial" pitchFamily="34" charset="0"/>
              <a:buChar char="•"/>
              <a:defRPr/>
            </a:pPr>
            <a:r>
              <a:rPr lang="en-US" sz="1000" i="1" dirty="0">
                <a:latin typeface="Arial" pitchFamily="34" charset="0"/>
              </a:rPr>
              <a:t>As people enter the room:</a:t>
            </a:r>
          </a:p>
          <a:p>
            <a:pPr lvl="1">
              <a:buFont typeface="Arial" pitchFamily="34" charset="0"/>
              <a:buChar char="•"/>
              <a:defRPr/>
            </a:pPr>
            <a:r>
              <a:rPr lang="en-US" sz="1000" i="1" dirty="0">
                <a:latin typeface="Arial" pitchFamily="34" charset="0"/>
              </a:rPr>
              <a:t> Ask people to sign in, provide contact information, and fill out and put on a name tag.</a:t>
            </a:r>
          </a:p>
          <a:p>
            <a:pPr lvl="1">
              <a:buFont typeface="Arial" pitchFamily="34" charset="0"/>
              <a:buChar char="•"/>
              <a:defRPr/>
            </a:pPr>
            <a:r>
              <a:rPr lang="en-US" sz="1000" i="1" dirty="0">
                <a:latin typeface="Arial" pitchFamily="34" charset="0"/>
              </a:rPr>
              <a:t>Introduce yourself and give each attendee a copy of the session handouts (see below).</a:t>
            </a:r>
          </a:p>
          <a:p>
            <a:pPr>
              <a:buFontTx/>
              <a:buAutoNum type="arabicPeriod"/>
              <a:defRPr/>
            </a:pPr>
            <a:endParaRPr lang="en-US" sz="1000" dirty="0">
              <a:latin typeface="Arial" pitchFamily="34" charset="0"/>
            </a:endParaRPr>
          </a:p>
          <a:p>
            <a:pPr>
              <a:buFont typeface="Arial" pitchFamily="34" charset="0"/>
              <a:buChar char="•"/>
              <a:defRPr/>
            </a:pPr>
            <a:r>
              <a:rPr lang="en-US" sz="1000" i="1" dirty="0">
                <a:latin typeface="Arial" pitchFamily="34" charset="0"/>
              </a:rPr>
              <a:t>Open the session by welcoming people.</a:t>
            </a:r>
          </a:p>
          <a:p>
            <a:pPr>
              <a:buFont typeface="Arial" pitchFamily="34" charset="0"/>
              <a:buChar char="•"/>
              <a:defRPr/>
            </a:pPr>
            <a:r>
              <a:rPr lang="en-US" sz="1000" i="1" dirty="0">
                <a:latin typeface="Arial" pitchFamily="34" charset="0"/>
              </a:rPr>
              <a:t>Introduce yourself: Name, position or title, and role / responsibilities related to advisor work.</a:t>
            </a:r>
          </a:p>
          <a:p>
            <a:pPr>
              <a:buFont typeface="Arial" pitchFamily="34" charset="0"/>
              <a:buChar char="•"/>
              <a:defRPr/>
            </a:pPr>
            <a:r>
              <a:rPr lang="en-US" sz="1000" i="1" dirty="0">
                <a:latin typeface="Arial" pitchFamily="34" charset="0"/>
              </a:rPr>
              <a:t>Depending on the number of attendees, ask people to go around the room and very briefly (no more than 30 seconds) introduce themselves and share:</a:t>
            </a:r>
          </a:p>
          <a:p>
            <a:pPr marL="457200" lvl="1" indent="0">
              <a:buFont typeface="Arial" pitchFamily="34" charset="0"/>
              <a:buChar char="•"/>
              <a:defRPr/>
            </a:pPr>
            <a:r>
              <a:rPr lang="en-US" sz="1000" i="1" dirty="0">
                <a:latin typeface="Arial" pitchFamily="34" charset="0"/>
              </a:rPr>
              <a:t>Their name</a:t>
            </a:r>
          </a:p>
          <a:p>
            <a:pPr marL="457200" lvl="1" indent="0">
              <a:buFont typeface="Arial" pitchFamily="34" charset="0"/>
              <a:buChar char="•"/>
              <a:defRPr/>
            </a:pPr>
            <a:r>
              <a:rPr lang="en-US" sz="1000" i="1" dirty="0">
                <a:latin typeface="Arial" pitchFamily="34" charset="0"/>
              </a:rPr>
              <a:t>Why they are interested in learning more about becoming a patient and family advisor</a:t>
            </a:r>
          </a:p>
          <a:p>
            <a:pPr marL="698724" lvl="1" indent="-232908">
              <a:buFontTx/>
              <a:buAutoNum type="arabicPeriod"/>
              <a:defRPr/>
            </a:pPr>
            <a:endParaRPr lang="en-US" sz="1000" dirty="0">
              <a:latin typeface="Arial" pitchFamily="34" charset="0"/>
            </a:endParaRPr>
          </a:p>
          <a:p>
            <a:pPr>
              <a:defRPr/>
            </a:pPr>
            <a:r>
              <a:rPr lang="en-US" sz="1000" i="1" dirty="0">
                <a:latin typeface="Arial" pitchFamily="34" charset="0"/>
              </a:rPr>
              <a:t>Handouts that accompany this presentation:</a:t>
            </a:r>
          </a:p>
          <a:p>
            <a:pPr marL="0" indent="0">
              <a:buFont typeface="Arial" pitchFamily="34" charset="0"/>
              <a:buChar char="•"/>
              <a:defRPr/>
            </a:pPr>
            <a:r>
              <a:rPr lang="en-US" sz="1000" i="1" dirty="0">
                <a:latin typeface="Arial" pitchFamily="34" charset="0"/>
              </a:rPr>
              <a:t>Tool </a:t>
            </a:r>
            <a:r>
              <a:rPr lang="en-US" sz="1000" i="1" dirty="0" smtClean="0">
                <a:latin typeface="Arial" pitchFamily="34" charset="0"/>
              </a:rPr>
              <a:t>6: </a:t>
            </a:r>
            <a:r>
              <a:rPr lang="en-US" sz="1000" i="1" dirty="0">
                <a:latin typeface="Arial" pitchFamily="34" charset="0"/>
              </a:rPr>
              <a:t>Am I Ready to Become an Advisor? </a:t>
            </a:r>
          </a:p>
          <a:p>
            <a:pPr marL="0" indent="0">
              <a:buFont typeface="Arial" pitchFamily="34" charset="0"/>
              <a:buChar char="•"/>
              <a:defRPr/>
            </a:pPr>
            <a:r>
              <a:rPr lang="en-US" sz="1000" i="1" dirty="0">
                <a:latin typeface="Arial" pitchFamily="34" charset="0"/>
              </a:rPr>
              <a:t>Tool </a:t>
            </a:r>
            <a:r>
              <a:rPr lang="en-US" sz="1000" i="1" dirty="0" smtClean="0">
                <a:latin typeface="Arial" pitchFamily="34" charset="0"/>
              </a:rPr>
              <a:t>7: </a:t>
            </a:r>
            <a:r>
              <a:rPr lang="en-US" sz="1000" i="1" dirty="0">
                <a:latin typeface="Arial" pitchFamily="34" charset="0"/>
              </a:rPr>
              <a:t>Sharing </a:t>
            </a:r>
            <a:r>
              <a:rPr lang="en-US" sz="1000" i="1" dirty="0" smtClean="0">
                <a:latin typeface="Arial" pitchFamily="34" charset="0"/>
              </a:rPr>
              <a:t>My Story: </a:t>
            </a:r>
            <a:r>
              <a:rPr lang="en-US" sz="1000" i="1" dirty="0">
                <a:latin typeface="Arial" pitchFamily="34" charset="0"/>
              </a:rPr>
              <a:t>A Planning Worksheet</a:t>
            </a:r>
          </a:p>
          <a:p>
            <a:pPr marL="0" indent="0">
              <a:buFont typeface="Arial" pitchFamily="34" charset="0"/>
              <a:buChar char="•"/>
              <a:defRPr/>
            </a:pPr>
            <a:r>
              <a:rPr lang="en-US" sz="1000" i="1" dirty="0">
                <a:latin typeface="Arial" pitchFamily="34" charset="0"/>
              </a:rPr>
              <a:t>Tool </a:t>
            </a:r>
            <a:r>
              <a:rPr lang="en-US" sz="1000" i="1" dirty="0" smtClean="0">
                <a:latin typeface="Arial" pitchFamily="34" charset="0"/>
              </a:rPr>
              <a:t>8: </a:t>
            </a:r>
            <a:r>
              <a:rPr lang="en-US" sz="1000" i="1" dirty="0">
                <a:latin typeface="Arial" pitchFamily="34" charset="0"/>
              </a:rPr>
              <a:t>My </a:t>
            </a:r>
            <a:r>
              <a:rPr lang="en-US" sz="1000" i="1" dirty="0" smtClean="0">
                <a:latin typeface="Arial" pitchFamily="34" charset="0"/>
              </a:rPr>
              <a:t>Participation Interests</a:t>
            </a:r>
            <a:endParaRPr lang="en-US" sz="1000" i="1" dirty="0">
              <a:latin typeface="Arial" pitchFamily="34" charset="0"/>
            </a:endParaRPr>
          </a:p>
          <a:p>
            <a:pPr marL="228207" indent="-228207">
              <a:defRPr/>
            </a:pPr>
            <a:endParaRPr lang="en-US" sz="1000" dirty="0">
              <a:latin typeface="Arial" pitchFamily="34" charset="0"/>
            </a:endParaRPr>
          </a:p>
          <a:p>
            <a:pPr marL="228207" indent="-228207">
              <a:defRPr/>
            </a:pPr>
            <a:r>
              <a:rPr lang="en-US" sz="1000" i="1" dirty="0">
                <a:latin typeface="Arial" pitchFamily="34" charset="0"/>
              </a:rPr>
              <a:t>You may also wish to have on hand:</a:t>
            </a:r>
          </a:p>
          <a:p>
            <a:pPr>
              <a:buFont typeface="Arial" pitchFamily="34" charset="0"/>
              <a:buChar char="•"/>
              <a:defRPr/>
            </a:pPr>
            <a:r>
              <a:rPr lang="en-US" sz="1000" i="1" dirty="0">
                <a:latin typeface="Arial" pitchFamily="34" charset="0"/>
              </a:rPr>
              <a:t> Printouts of this PowerPoint presentation</a:t>
            </a:r>
          </a:p>
          <a:p>
            <a:pPr>
              <a:buFont typeface="Arial" pitchFamily="34" charset="0"/>
              <a:buChar char="•"/>
              <a:defRPr/>
            </a:pPr>
            <a:r>
              <a:rPr lang="en-US" sz="1000" i="1" dirty="0">
                <a:latin typeface="Arial" pitchFamily="34" charset="0"/>
              </a:rPr>
              <a:t> Copies of the advisor recruitment brochure (Tool 1: Help Improve Our Hospital : Become a Patient and Family Advisor)</a:t>
            </a:r>
          </a:p>
        </p:txBody>
      </p:sp>
      <p:sp>
        <p:nvSpPr>
          <p:cNvPr id="37892" name="Slide Number Placeholder 3"/>
          <p:cNvSpPr>
            <a:spLocks noGrp="1"/>
          </p:cNvSpPr>
          <p:nvPr>
            <p:ph type="sldNum" sz="quarter" idx="5"/>
          </p:nvPr>
        </p:nvSpPr>
        <p:spPr bwMode="auto">
          <a:noFill/>
          <a:ln>
            <a:miter lim="800000"/>
            <a:headEnd/>
            <a:tailEnd/>
          </a:ln>
        </p:spPr>
        <p:txBody>
          <a:bodyPr/>
          <a:lstStyle/>
          <a:p>
            <a:fld id="{2396AE7D-0383-48AE-A231-75C8A852F50C}" type="slidenum">
              <a:rPr lang="en-US" smtClean="0">
                <a:latin typeface="Arial" pitchFamily="34" charset="0"/>
                <a:ea typeface="ＭＳ Ｐゴシック" pitchFamily="34" charset="-128"/>
              </a:rPr>
              <a:pPr/>
              <a:t>1</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a:xfrm>
            <a:off x="0" y="8829967"/>
            <a:ext cx="6324600" cy="464820"/>
          </a:xfrm>
        </p:spPr>
        <p:txBody>
          <a:bodyPr/>
          <a:lstStyle/>
          <a:p>
            <a:pPr>
              <a:defRPr/>
            </a:pPr>
            <a:r>
              <a:rPr lang="en-US" dirty="0"/>
              <a:t>Strategy 1: Working With Patients and Families as </a:t>
            </a:r>
            <a:r>
              <a:rPr lang="en-US" dirty="0" smtClean="0"/>
              <a:t>Advisors Information Session </a:t>
            </a:r>
            <a:r>
              <a:rPr lang="en-US" dirty="0"/>
              <a:t>(Tool 5</a:t>
            </a:r>
            <a:r>
              <a:rPr lang="en-US" dirty="0" smtClean="0"/>
              <a:t>)</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80000"/>
              </a:lnSpc>
            </a:pPr>
            <a:endParaRPr lang="en-US" sz="1900" dirty="0">
              <a:latin typeface="Arial" pitchFamily="34" charset="0"/>
              <a:ea typeface="ＭＳ Ｐゴシック" pitchFamily="34" charset="-128"/>
            </a:endParaRPr>
          </a:p>
        </p:txBody>
      </p:sp>
      <p:sp>
        <p:nvSpPr>
          <p:cNvPr id="47108" name="Slide Number Placeholder 3"/>
          <p:cNvSpPr>
            <a:spLocks noGrp="1"/>
          </p:cNvSpPr>
          <p:nvPr>
            <p:ph type="sldNum" sz="quarter" idx="5"/>
          </p:nvPr>
        </p:nvSpPr>
        <p:spPr bwMode="auto">
          <a:noFill/>
          <a:ln>
            <a:miter lim="800000"/>
            <a:headEnd/>
            <a:tailEnd/>
          </a:ln>
        </p:spPr>
        <p:txBody>
          <a:bodyPr/>
          <a:lstStyle/>
          <a:p>
            <a:fld id="{479E4282-362D-4573-82A8-A64B257257B4}" type="slidenum">
              <a:rPr lang="en-US" smtClean="0">
                <a:latin typeface="Arial" pitchFamily="34" charset="0"/>
                <a:ea typeface="ＭＳ Ｐゴシック" pitchFamily="34" charset="-128"/>
              </a:rPr>
              <a:pPr/>
              <a:t>10</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latin typeface="Arial" pitchFamily="34" charset="0"/>
              <a:ea typeface="ＭＳ Ｐゴシック" pitchFamily="34" charset="-128"/>
            </a:endParaRPr>
          </a:p>
        </p:txBody>
      </p:sp>
      <p:sp>
        <p:nvSpPr>
          <p:cNvPr id="48132" name="Slide Number Placeholder 3"/>
          <p:cNvSpPr>
            <a:spLocks noGrp="1"/>
          </p:cNvSpPr>
          <p:nvPr>
            <p:ph type="sldNum" sz="quarter" idx="5"/>
          </p:nvPr>
        </p:nvSpPr>
        <p:spPr bwMode="auto">
          <a:noFill/>
          <a:ln>
            <a:miter lim="800000"/>
            <a:headEnd/>
            <a:tailEnd/>
          </a:ln>
        </p:spPr>
        <p:txBody>
          <a:bodyPr/>
          <a:lstStyle/>
          <a:p>
            <a:fld id="{A2E05D58-BA35-4EBA-87AF-32FE4320600A}" type="slidenum">
              <a:rPr lang="en-US" smtClean="0">
                <a:latin typeface="Arial" pitchFamily="34" charset="0"/>
                <a:ea typeface="ＭＳ Ｐゴシック" pitchFamily="34" charset="-128"/>
              </a:rPr>
              <a:pPr/>
              <a:t>11</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80000"/>
              </a:lnSpc>
            </a:pPr>
            <a:r>
              <a:rPr lang="en-US" sz="1000" dirty="0">
                <a:latin typeface="Arial" pitchFamily="34" charset="0"/>
                <a:ea typeface="ＭＳ Ｐゴシック" pitchFamily="34" charset="-128"/>
              </a:rPr>
              <a:t>Advisors may be involved as patient and family advisory council members. The patient and family advisory council meets on a regular basis to:</a:t>
            </a:r>
          </a:p>
          <a:p>
            <a:pPr lvl="1" eaLnBrk="1" hangingPunct="1">
              <a:lnSpc>
                <a:spcPct val="90000"/>
              </a:lnSpc>
              <a:buFontTx/>
              <a:buChar char="•"/>
            </a:pPr>
            <a:r>
              <a:rPr lang="en-US" sz="1000" dirty="0">
                <a:latin typeface="Arial" pitchFamily="34" charset="0"/>
                <a:ea typeface="ＭＳ Ｐゴシック" pitchFamily="34" charset="-128"/>
              </a:rPr>
              <a:t>Identify how we can improve the care experience for all patients and families.</a:t>
            </a:r>
          </a:p>
          <a:p>
            <a:pPr lvl="1" eaLnBrk="1" hangingPunct="1">
              <a:lnSpc>
                <a:spcPct val="90000"/>
              </a:lnSpc>
              <a:buFontTx/>
              <a:buChar char="•"/>
            </a:pPr>
            <a:r>
              <a:rPr lang="en-US" sz="1000" dirty="0">
                <a:latin typeface="Arial" pitchFamily="34" charset="0"/>
                <a:ea typeface="ＭＳ Ｐゴシック" pitchFamily="34" charset="-128"/>
              </a:rPr>
              <a:t>Help implement changes to improve the quality of care we provide.</a:t>
            </a:r>
          </a:p>
          <a:p>
            <a:pPr lvl="1" eaLnBrk="1" hangingPunct="1">
              <a:lnSpc>
                <a:spcPct val="90000"/>
              </a:lnSpc>
              <a:buFontTx/>
              <a:buChar char="•"/>
            </a:pPr>
            <a:r>
              <a:rPr lang="en-US" sz="1000" dirty="0">
                <a:latin typeface="Arial" pitchFamily="34" charset="0"/>
                <a:ea typeface="ＭＳ Ｐゴシック" pitchFamily="34" charset="-128"/>
              </a:rPr>
              <a:t>Give input to hospital leadership about policy and program design and decisions.</a:t>
            </a:r>
          </a:p>
          <a:p>
            <a:pPr>
              <a:lnSpc>
                <a:spcPct val="80000"/>
              </a:lnSpc>
            </a:pPr>
            <a:endParaRPr lang="en-US" sz="1000" dirty="0">
              <a:latin typeface="Arial" pitchFamily="34" charset="0"/>
              <a:ea typeface="ＭＳ Ｐゴシック" pitchFamily="34" charset="-128"/>
            </a:endParaRPr>
          </a:p>
          <a:p>
            <a:pPr>
              <a:lnSpc>
                <a:spcPct val="80000"/>
              </a:lnSpc>
            </a:pPr>
            <a:r>
              <a:rPr lang="en-US" sz="1000" dirty="0">
                <a:latin typeface="Arial" pitchFamily="34" charset="0"/>
                <a:ea typeface="ＭＳ Ｐゴシック" pitchFamily="34" charset="-128"/>
              </a:rPr>
              <a:t>At </a:t>
            </a:r>
            <a:r>
              <a:rPr lang="en-US" sz="1000" dirty="0" smtClean="0">
                <a:latin typeface="Arial" pitchFamily="34" charset="0"/>
                <a:ea typeface="ＭＳ Ｐゴシック" pitchFamily="34" charset="-128"/>
              </a:rPr>
              <a:t>[</a:t>
            </a:r>
            <a:r>
              <a:rPr lang="en-US" sz="1000" i="1" dirty="0" smtClean="0">
                <a:latin typeface="Arial" pitchFamily="34" charset="0"/>
                <a:ea typeface="ＭＳ Ｐゴシック" pitchFamily="34" charset="-128"/>
              </a:rPr>
              <a:t>insert </a:t>
            </a:r>
            <a:r>
              <a:rPr lang="en-US" sz="1000" i="1" dirty="0">
                <a:latin typeface="Arial" pitchFamily="34" charset="0"/>
                <a:ea typeface="ＭＳ Ｐゴシック" pitchFamily="34" charset="-128"/>
              </a:rPr>
              <a:t>hospital name</a:t>
            </a:r>
            <a:r>
              <a:rPr lang="en-US" sz="1000" dirty="0">
                <a:latin typeface="Arial" pitchFamily="34" charset="0"/>
                <a:ea typeface="ＭＳ Ｐゴシック" pitchFamily="34" charset="-128"/>
              </a:rPr>
              <a:t>], our goal is to have patient and family advisors partner with staff and clinicians to give us your ideas and insights about how to best design, implement, and evaluate improvements for all patients and families. Our council’s membership is (or will be) a few staff and clinicians with the majority of its members patients and families who have received care in [</a:t>
            </a:r>
            <a:r>
              <a:rPr lang="en-US" sz="1000" i="1" dirty="0">
                <a:latin typeface="Arial" pitchFamily="34" charset="0"/>
                <a:ea typeface="ＭＳ Ｐゴシック" pitchFamily="34" charset="-128"/>
              </a:rPr>
              <a:t>insert unit or hospital name</a:t>
            </a:r>
            <a:r>
              <a:rPr lang="en-US" sz="1000" dirty="0">
                <a:latin typeface="Arial" pitchFamily="34" charset="0"/>
                <a:ea typeface="ＭＳ Ｐゴシック" pitchFamily="34" charset="-128"/>
              </a:rPr>
              <a:t>]. </a:t>
            </a:r>
          </a:p>
          <a:p>
            <a:pPr>
              <a:lnSpc>
                <a:spcPct val="80000"/>
              </a:lnSpc>
            </a:pPr>
            <a:endParaRPr lang="en-US" sz="1000" dirty="0">
              <a:latin typeface="Arial" pitchFamily="34" charset="0"/>
              <a:ea typeface="ＭＳ Ｐゴシック" pitchFamily="34" charset="-128"/>
            </a:endParaRPr>
          </a:p>
          <a:p>
            <a:r>
              <a:rPr lang="en-US" sz="1000" dirty="0">
                <a:latin typeface="Arial" pitchFamily="34" charset="0"/>
                <a:ea typeface="ＭＳ Ｐゴシック" pitchFamily="34" charset="-128"/>
              </a:rPr>
              <a:t>[</a:t>
            </a:r>
            <a:r>
              <a:rPr lang="en-US" sz="1000" i="1" dirty="0">
                <a:latin typeface="Arial" pitchFamily="34" charset="0"/>
                <a:ea typeface="ＭＳ Ｐゴシック" pitchFamily="34" charset="-128"/>
              </a:rPr>
              <a:t>If available, insert specific information about your council’s goals.</a:t>
            </a:r>
            <a:r>
              <a:rPr lang="en-US" sz="1000" dirty="0">
                <a:latin typeface="Arial" pitchFamily="34" charset="0"/>
                <a:ea typeface="ＭＳ Ｐゴシック" pitchFamily="34" charset="-128"/>
              </a:rPr>
              <a:t>]</a:t>
            </a:r>
          </a:p>
        </p:txBody>
      </p:sp>
      <p:sp>
        <p:nvSpPr>
          <p:cNvPr id="49156" name="Slide Number Placeholder 3"/>
          <p:cNvSpPr>
            <a:spLocks noGrp="1"/>
          </p:cNvSpPr>
          <p:nvPr>
            <p:ph type="sldNum" sz="quarter" idx="5"/>
          </p:nvPr>
        </p:nvSpPr>
        <p:spPr bwMode="auto">
          <a:noFill/>
          <a:ln>
            <a:miter lim="800000"/>
            <a:headEnd/>
            <a:tailEnd/>
          </a:ln>
        </p:spPr>
        <p:txBody>
          <a:bodyPr/>
          <a:lstStyle/>
          <a:p>
            <a:fld id="{17279BB9-9C53-424D-B914-F7EA9E2BDB23}" type="slidenum">
              <a:rPr lang="en-US" smtClean="0">
                <a:latin typeface="Arial" pitchFamily="34" charset="0"/>
                <a:ea typeface="ＭＳ Ｐゴシック" pitchFamily="34" charset="-128"/>
              </a:rPr>
              <a:pPr/>
              <a:t>12</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90000"/>
              </a:lnSpc>
            </a:pPr>
            <a:r>
              <a:rPr lang="en-US" sz="1000" i="1" dirty="0">
                <a:latin typeface="Arial" pitchFamily="34" charset="0"/>
                <a:ea typeface="ＭＳ Ｐゴシック" pitchFamily="34" charset="-128"/>
              </a:rPr>
              <a:t>Provide a simple description of the types of projects in which the advisory council has been involved or might be involved.</a:t>
            </a:r>
          </a:p>
          <a:p>
            <a:pPr>
              <a:lnSpc>
                <a:spcPct val="90000"/>
              </a:lnSpc>
            </a:pPr>
            <a:endParaRPr lang="en-US" sz="1000" dirty="0">
              <a:latin typeface="Arial" pitchFamily="34" charset="0"/>
              <a:ea typeface="ＭＳ Ｐゴシック" pitchFamily="34" charset="-128"/>
            </a:endParaRPr>
          </a:p>
          <a:p>
            <a:pPr>
              <a:lnSpc>
                <a:spcPct val="90000"/>
              </a:lnSpc>
            </a:pPr>
            <a:r>
              <a:rPr lang="en-US" sz="1000" i="1" dirty="0">
                <a:latin typeface="Arial" pitchFamily="34" charset="0"/>
                <a:ea typeface="ＭＳ Ｐゴシック" pitchFamily="34" charset="-128"/>
              </a:rPr>
              <a:t>Think about examples related to:</a:t>
            </a:r>
          </a:p>
          <a:p>
            <a:pPr>
              <a:lnSpc>
                <a:spcPct val="90000"/>
              </a:lnSpc>
            </a:pPr>
            <a:endParaRPr lang="en-US" sz="1000" i="1" dirty="0">
              <a:latin typeface="Arial" pitchFamily="34" charset="0"/>
              <a:ea typeface="ＭＳ Ｐゴシック" pitchFamily="34" charset="-128"/>
            </a:endParaRPr>
          </a:p>
          <a:p>
            <a:pPr>
              <a:lnSpc>
                <a:spcPct val="90000"/>
              </a:lnSpc>
              <a:buFontTx/>
              <a:buChar char="•"/>
            </a:pPr>
            <a:r>
              <a:rPr lang="en-US" sz="1000" i="0" dirty="0">
                <a:latin typeface="Arial" pitchFamily="34" charset="0"/>
                <a:ea typeface="ＭＳ Ｐゴシック" pitchFamily="34" charset="-128"/>
              </a:rPr>
              <a:t>Q</a:t>
            </a:r>
            <a:r>
              <a:rPr lang="en-US" sz="1000" i="1" dirty="0" smtClean="0">
                <a:latin typeface="Arial" pitchFamily="34" charset="0"/>
                <a:ea typeface="ＭＳ Ｐゴシック" pitchFamily="34" charset="-128"/>
              </a:rPr>
              <a:t>uality </a:t>
            </a:r>
            <a:r>
              <a:rPr lang="en-US" sz="1000" i="1" dirty="0">
                <a:latin typeface="Arial" pitchFamily="34" charset="0"/>
                <a:ea typeface="ＭＳ Ｐゴシック" pitchFamily="34" charset="-128"/>
              </a:rPr>
              <a:t>improvement and safety </a:t>
            </a:r>
            <a:r>
              <a:rPr lang="en-US" sz="1000" i="1" dirty="0" smtClean="0">
                <a:latin typeface="Arial" pitchFamily="34" charset="0"/>
                <a:ea typeface="ＭＳ Ｐゴシック" pitchFamily="34" charset="-128"/>
              </a:rPr>
              <a:t>initiatives</a:t>
            </a:r>
          </a:p>
          <a:p>
            <a:pPr>
              <a:lnSpc>
                <a:spcPct val="90000"/>
              </a:lnSpc>
              <a:buFontTx/>
              <a:buChar char="•"/>
            </a:pPr>
            <a:r>
              <a:rPr lang="en-US" sz="1000" i="1" dirty="0" smtClean="0">
                <a:latin typeface="Arial" pitchFamily="34" charset="0"/>
                <a:ea typeface="ＭＳ Ｐゴシック" pitchFamily="34" charset="-128"/>
              </a:rPr>
              <a:t>Implementation of the Guide strategies</a:t>
            </a:r>
            <a:endParaRPr lang="en-US" sz="1000" i="1" dirty="0">
              <a:latin typeface="Arial" pitchFamily="34" charset="0"/>
              <a:ea typeface="ＭＳ Ｐゴシック" pitchFamily="34" charset="-128"/>
            </a:endParaRPr>
          </a:p>
          <a:p>
            <a:pPr>
              <a:lnSpc>
                <a:spcPct val="90000"/>
              </a:lnSpc>
              <a:buFontTx/>
              <a:buChar char="•"/>
            </a:pPr>
            <a:r>
              <a:rPr lang="en-US" sz="1000" i="1" dirty="0" smtClean="0">
                <a:latin typeface="Arial" pitchFamily="34" charset="0"/>
                <a:ea typeface="ＭＳ Ｐゴシック" pitchFamily="34" charset="-128"/>
              </a:rPr>
              <a:t>Facility </a:t>
            </a:r>
            <a:r>
              <a:rPr lang="en-US" sz="1000" i="1" dirty="0">
                <a:latin typeface="Arial" pitchFamily="34" charset="0"/>
                <a:ea typeface="ＭＳ Ｐゴシック" pitchFamily="34" charset="-128"/>
              </a:rPr>
              <a:t>design</a:t>
            </a:r>
          </a:p>
          <a:p>
            <a:pPr>
              <a:lnSpc>
                <a:spcPct val="90000"/>
              </a:lnSpc>
              <a:buFontTx/>
              <a:buChar char="•"/>
            </a:pPr>
            <a:r>
              <a:rPr lang="en-US" sz="1000" i="1" dirty="0" smtClean="0">
                <a:latin typeface="Arial" pitchFamily="34" charset="0"/>
                <a:ea typeface="ＭＳ Ｐゴシック" pitchFamily="34" charset="-128"/>
              </a:rPr>
              <a:t>Patient </a:t>
            </a:r>
            <a:r>
              <a:rPr lang="en-US" sz="1000" i="1" dirty="0">
                <a:latin typeface="Arial" pitchFamily="34" charset="0"/>
                <a:ea typeface="ＭＳ Ｐゴシック" pitchFamily="34" charset="-128"/>
              </a:rPr>
              <a:t>and family participation in care and decisionmaking in inpatient settings</a:t>
            </a:r>
          </a:p>
          <a:p>
            <a:pPr>
              <a:lnSpc>
                <a:spcPct val="90000"/>
              </a:lnSpc>
              <a:buFontTx/>
              <a:buChar char="•"/>
            </a:pPr>
            <a:r>
              <a:rPr lang="en-US" sz="1000" i="1" dirty="0" smtClean="0">
                <a:latin typeface="Arial" pitchFamily="34" charset="0"/>
                <a:ea typeface="ＭＳ Ｐゴシック" pitchFamily="34" charset="-128"/>
              </a:rPr>
              <a:t>Patient </a:t>
            </a:r>
            <a:r>
              <a:rPr lang="en-US" sz="1000" i="1" dirty="0">
                <a:latin typeface="Arial" pitchFamily="34" charset="0"/>
                <a:ea typeface="ＭＳ Ｐゴシック" pitchFamily="34" charset="-128"/>
              </a:rPr>
              <a:t>and family access to information and education</a:t>
            </a:r>
          </a:p>
          <a:p>
            <a:pPr>
              <a:lnSpc>
                <a:spcPct val="90000"/>
              </a:lnSpc>
              <a:buFontTx/>
              <a:buChar char="•"/>
            </a:pPr>
            <a:r>
              <a:rPr lang="en-US" sz="1000" i="1" dirty="0" smtClean="0">
                <a:latin typeface="Arial" pitchFamily="34" charset="0"/>
                <a:ea typeface="ＭＳ Ｐゴシック" pitchFamily="34" charset="-128"/>
              </a:rPr>
              <a:t>Use </a:t>
            </a:r>
            <a:r>
              <a:rPr lang="en-US" sz="1000" i="1" dirty="0">
                <a:latin typeface="Arial" pitchFamily="34" charset="0"/>
                <a:ea typeface="ＭＳ Ｐゴシック" pitchFamily="34" charset="-128"/>
              </a:rPr>
              <a:t>of health information technology</a:t>
            </a:r>
          </a:p>
          <a:p>
            <a:pPr>
              <a:lnSpc>
                <a:spcPct val="90000"/>
              </a:lnSpc>
              <a:buFontTx/>
              <a:buChar char="•"/>
            </a:pPr>
            <a:r>
              <a:rPr lang="en-US" sz="1000" i="1" dirty="0" smtClean="0">
                <a:latin typeface="Arial" pitchFamily="34" charset="0"/>
                <a:ea typeface="ＭＳ Ｐゴシック" pitchFamily="34" charset="-128"/>
              </a:rPr>
              <a:t>Education </a:t>
            </a:r>
            <a:r>
              <a:rPr lang="en-US" sz="1000" i="1" dirty="0">
                <a:latin typeface="Arial" pitchFamily="34" charset="0"/>
                <a:ea typeface="ＭＳ Ｐゴシック" pitchFamily="34" charset="-128"/>
              </a:rPr>
              <a:t>of leaders, staff, physicians, students, and trainees</a:t>
            </a:r>
          </a:p>
          <a:p>
            <a:pPr>
              <a:lnSpc>
                <a:spcPct val="90000"/>
              </a:lnSpc>
              <a:buFontTx/>
              <a:buChar char="•"/>
            </a:pPr>
            <a:r>
              <a:rPr lang="en-US" sz="1000" i="1" dirty="0" smtClean="0">
                <a:latin typeface="Arial" pitchFamily="34" charset="0"/>
                <a:ea typeface="ＭＳ Ｐゴシック" pitchFamily="34" charset="-128"/>
              </a:rPr>
              <a:t>Human </a:t>
            </a:r>
            <a:r>
              <a:rPr lang="en-US" sz="1000" i="1" dirty="0">
                <a:latin typeface="Arial" pitchFamily="34" charset="0"/>
                <a:ea typeface="ＭＳ Ｐゴシック" pitchFamily="34" charset="-128"/>
              </a:rPr>
              <a:t>resources</a:t>
            </a:r>
          </a:p>
          <a:p>
            <a:endParaRPr lang="en-US" dirty="0" smtClean="0">
              <a:latin typeface="Arial" pitchFamily="34" charset="0"/>
              <a:ea typeface="ＭＳ Ｐゴシック" pitchFamily="34" charset="-128"/>
            </a:endParaRPr>
          </a:p>
        </p:txBody>
      </p:sp>
      <p:sp>
        <p:nvSpPr>
          <p:cNvPr id="50180" name="Slide Number Placeholder 3"/>
          <p:cNvSpPr>
            <a:spLocks noGrp="1"/>
          </p:cNvSpPr>
          <p:nvPr>
            <p:ph type="sldNum" sz="quarter" idx="5"/>
          </p:nvPr>
        </p:nvSpPr>
        <p:spPr bwMode="auto">
          <a:noFill/>
          <a:ln>
            <a:miter lim="800000"/>
            <a:headEnd/>
            <a:tailEnd/>
          </a:ln>
        </p:spPr>
        <p:txBody>
          <a:bodyPr/>
          <a:lstStyle/>
          <a:p>
            <a:fld id="{8105E890-2853-4B93-863B-CFB6DAABC7E3}" type="slidenum">
              <a:rPr lang="en-US" smtClean="0">
                <a:latin typeface="Arial" pitchFamily="34" charset="0"/>
                <a:ea typeface="ＭＳ Ｐゴシック" pitchFamily="34" charset="-128"/>
              </a:rPr>
              <a:pPr/>
              <a:t>13</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000" i="1" dirty="0">
                <a:latin typeface="Arial" pitchFamily="34" charset="0"/>
                <a:ea typeface="ＭＳ Ｐゴシック" pitchFamily="34" charset="-128"/>
              </a:rPr>
              <a:t>Note: Include information about expectations for advisor participation, including:</a:t>
            </a:r>
          </a:p>
          <a:p>
            <a:pPr lvl="1">
              <a:buFontTx/>
              <a:buChar char="•"/>
            </a:pPr>
            <a:r>
              <a:rPr lang="en-US" sz="1000" i="1" dirty="0">
                <a:latin typeface="Arial" pitchFamily="34" charset="0"/>
                <a:ea typeface="ＭＳ Ｐゴシック" pitchFamily="34" charset="-128"/>
              </a:rPr>
              <a:t>Meeting times</a:t>
            </a:r>
          </a:p>
          <a:p>
            <a:pPr lvl="1">
              <a:buFontTx/>
              <a:buChar char="•"/>
            </a:pPr>
            <a:r>
              <a:rPr lang="en-US" sz="1000" i="1" dirty="0">
                <a:latin typeface="Arial" pitchFamily="34" charset="0"/>
                <a:ea typeface="ＭＳ Ｐゴシック" pitchFamily="34" charset="-128"/>
              </a:rPr>
              <a:t>Meeting frequency</a:t>
            </a:r>
          </a:p>
          <a:p>
            <a:pPr lvl="1">
              <a:buFontTx/>
              <a:buChar char="•"/>
            </a:pPr>
            <a:r>
              <a:rPr lang="en-US" sz="1000" i="1" dirty="0">
                <a:latin typeface="Arial" pitchFamily="34" charset="0"/>
                <a:ea typeface="ＭＳ Ｐゴシック" pitchFamily="34" charset="-128"/>
              </a:rPr>
              <a:t>Meeting duration (e.g., one-time activity, several months, one year)</a:t>
            </a:r>
          </a:p>
          <a:p>
            <a:pPr lvl="1">
              <a:buFontTx/>
              <a:buChar char="•"/>
            </a:pPr>
            <a:r>
              <a:rPr lang="en-US" sz="1000" i="1" dirty="0">
                <a:latin typeface="Arial" pitchFamily="34" charset="0"/>
                <a:ea typeface="ＭＳ Ｐゴシック" pitchFamily="34" charset="-128"/>
              </a:rPr>
              <a:t>Time commitment beyond meeting times- number of hours per month</a:t>
            </a:r>
          </a:p>
          <a:p>
            <a:pPr lvl="1">
              <a:buFontTx/>
              <a:buChar char="•"/>
            </a:pPr>
            <a:r>
              <a:rPr lang="en-US" sz="1000" i="1" dirty="0">
                <a:latin typeface="Arial" pitchFamily="34" charset="0"/>
                <a:ea typeface="ＭＳ Ｐゴシック" pitchFamily="34" charset="-128"/>
              </a:rPr>
              <a:t>Information about reimbursement or compensation offered (if any</a:t>
            </a:r>
            <a:r>
              <a:rPr lang="en-US" dirty="0" smtClean="0">
                <a:latin typeface="Arial" pitchFamily="34" charset="0"/>
                <a:ea typeface="ＭＳ Ｐゴシック" pitchFamily="34" charset="-128"/>
              </a:rPr>
              <a:t>)</a:t>
            </a:r>
            <a:endParaRPr lang="en-US" sz="1000" i="1" dirty="0">
              <a:latin typeface="Arial" pitchFamily="34" charset="0"/>
              <a:ea typeface="ＭＳ Ｐゴシック" pitchFamily="34" charset="-128"/>
            </a:endParaRPr>
          </a:p>
        </p:txBody>
      </p:sp>
      <p:sp>
        <p:nvSpPr>
          <p:cNvPr id="51204" name="Slide Number Placeholder 3"/>
          <p:cNvSpPr>
            <a:spLocks noGrp="1"/>
          </p:cNvSpPr>
          <p:nvPr>
            <p:ph type="sldNum" sz="quarter" idx="5"/>
          </p:nvPr>
        </p:nvSpPr>
        <p:spPr bwMode="auto">
          <a:noFill/>
          <a:ln>
            <a:miter lim="800000"/>
            <a:headEnd/>
            <a:tailEnd/>
          </a:ln>
        </p:spPr>
        <p:txBody>
          <a:bodyPr/>
          <a:lstStyle/>
          <a:p>
            <a:fld id="{694877D5-85DF-4EF0-973D-DE13A92B7B3A}" type="slidenum">
              <a:rPr lang="en-US" smtClean="0">
                <a:latin typeface="Arial" pitchFamily="34" charset="0"/>
                <a:ea typeface="ＭＳ Ｐゴシック" pitchFamily="34" charset="-128"/>
              </a:rPr>
              <a:pPr/>
              <a:t>14</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latin typeface="Arial" pitchFamily="34" charset="0"/>
              <a:ea typeface="ＭＳ Ｐゴシック" pitchFamily="34" charset="-128"/>
            </a:endParaRPr>
          </a:p>
        </p:txBody>
      </p:sp>
      <p:sp>
        <p:nvSpPr>
          <p:cNvPr id="52228" name="Slide Number Placeholder 3"/>
          <p:cNvSpPr>
            <a:spLocks noGrp="1"/>
          </p:cNvSpPr>
          <p:nvPr>
            <p:ph type="sldNum" sz="quarter" idx="5"/>
          </p:nvPr>
        </p:nvSpPr>
        <p:spPr bwMode="auto">
          <a:noFill/>
          <a:ln>
            <a:miter lim="800000"/>
            <a:headEnd/>
            <a:tailEnd/>
          </a:ln>
        </p:spPr>
        <p:txBody>
          <a:bodyPr/>
          <a:lstStyle/>
          <a:p>
            <a:fld id="{A3E441AA-96D7-4095-BB87-94AF9259D196}" type="slidenum">
              <a:rPr lang="en-US" smtClean="0">
                <a:latin typeface="Arial" pitchFamily="34" charset="0"/>
                <a:ea typeface="ＭＳ Ｐゴシック" pitchFamily="34" charset="-128"/>
              </a:rPr>
              <a:pPr/>
              <a:t>15</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p:txBody>
          <a:bodyPr wrap="square" numCol="1" anchor="t" anchorCtr="0" compatLnSpc="1">
            <a:prstTxWarp prst="textNoShape">
              <a:avLst/>
            </a:prstTxWarp>
            <a:normAutofit/>
          </a:bodyPr>
          <a:lstStyle/>
          <a:p>
            <a:pPr eaLnBrk="1" hangingPunct="1">
              <a:defRPr/>
            </a:pPr>
            <a:r>
              <a:rPr lang="en-US" sz="1000" dirty="0">
                <a:latin typeface="Arial" pitchFamily="34" charset="0"/>
              </a:rPr>
              <a:t>Advisors that serve as members of quality and safety committees usually have had some prior experience working as advisors at the hospital. These advisors review and help interpret information on hospital quality and safety</a:t>
            </a:r>
            <a:r>
              <a:rPr lang="en-US" sz="1000" dirty="0" smtClean="0">
                <a:latin typeface="Arial" pitchFamily="34" charset="0"/>
              </a:rPr>
              <a:t>, develop </a:t>
            </a:r>
            <a:r>
              <a:rPr lang="en-US" sz="1000" dirty="0">
                <a:latin typeface="Arial" pitchFamily="34" charset="0"/>
              </a:rPr>
              <a:t>strategies for improvement, plan changes to improve quality and safety of care, and participate in quality improvement projects.</a:t>
            </a:r>
          </a:p>
          <a:p>
            <a:pPr>
              <a:defRPr/>
            </a:pPr>
            <a:endParaRPr lang="en-US" sz="1000" dirty="0">
              <a:latin typeface="Arial" pitchFamily="34" charset="0"/>
            </a:endParaRPr>
          </a:p>
          <a:p>
            <a:pPr>
              <a:defRPr/>
            </a:pPr>
            <a:r>
              <a:rPr lang="en-US" sz="1000" i="1" dirty="0">
                <a:latin typeface="Arial" pitchFamily="34" charset="0"/>
              </a:rPr>
              <a:t>[Note: Adapt the list below as appropriate for your hospital’s priorities]</a:t>
            </a:r>
            <a:endParaRPr lang="en-US" sz="1000" dirty="0">
              <a:latin typeface="Arial" pitchFamily="34" charset="0"/>
            </a:endParaRPr>
          </a:p>
          <a:p>
            <a:pPr>
              <a:defRPr/>
            </a:pPr>
            <a:r>
              <a:rPr lang="en-US" sz="1000" dirty="0">
                <a:latin typeface="Arial" pitchFamily="34" charset="0"/>
              </a:rPr>
              <a:t>As an advisor for safety and quality, you may be asked to:</a:t>
            </a:r>
          </a:p>
          <a:p>
            <a:pPr>
              <a:buFontTx/>
              <a:buChar char="•"/>
              <a:defRPr/>
            </a:pPr>
            <a:r>
              <a:rPr lang="en-US" sz="1000" dirty="0">
                <a:latin typeface="Arial" pitchFamily="34" charset="0"/>
              </a:rPr>
              <a:t>Review data about hospital quality and safety, including patient surveys of satisfaction and other feedback, to gain an understanding of where improvements are needed.</a:t>
            </a:r>
          </a:p>
          <a:p>
            <a:pPr>
              <a:buFontTx/>
              <a:buChar char="•"/>
              <a:defRPr/>
            </a:pPr>
            <a:r>
              <a:rPr lang="en-US" sz="1000" dirty="0" smtClean="0">
                <a:latin typeface="Arial" pitchFamily="34" charset="0"/>
              </a:rPr>
              <a:t>Help </a:t>
            </a:r>
            <a:r>
              <a:rPr lang="en-US" sz="1000" dirty="0">
                <a:latin typeface="Arial" pitchFamily="34" charset="0"/>
              </a:rPr>
              <a:t>plan and develop strategies for improving the quality and safety of care that we provide.</a:t>
            </a:r>
          </a:p>
          <a:p>
            <a:pPr>
              <a:buFontTx/>
              <a:buChar char="•"/>
              <a:defRPr/>
            </a:pPr>
            <a:r>
              <a:rPr lang="en-US" sz="1000" dirty="0">
                <a:latin typeface="Arial" pitchFamily="34" charset="0"/>
              </a:rPr>
              <a:t>Participate in quality improvement projects that plan and test changes so that we know the changes we are making are achieving the desired outcomes.</a:t>
            </a:r>
          </a:p>
          <a:p>
            <a:pPr>
              <a:buFontTx/>
              <a:buChar char="•"/>
              <a:defRPr/>
            </a:pPr>
            <a:r>
              <a:rPr lang="en-US" sz="1000" dirty="0" smtClean="0">
                <a:latin typeface="Arial" pitchFamily="34" charset="0"/>
              </a:rPr>
              <a:t>Co-present </a:t>
            </a:r>
            <a:r>
              <a:rPr lang="en-US" sz="1000" dirty="0">
                <a:latin typeface="Arial" pitchFamily="34" charset="0"/>
              </a:rPr>
              <a:t>in training sessions for nurses, doctors, and other staff focused on improving communication, safety, and quality.</a:t>
            </a:r>
          </a:p>
        </p:txBody>
      </p:sp>
      <p:sp>
        <p:nvSpPr>
          <p:cNvPr id="53252" name="Slide Number Placeholder 3"/>
          <p:cNvSpPr>
            <a:spLocks noGrp="1"/>
          </p:cNvSpPr>
          <p:nvPr>
            <p:ph type="sldNum" sz="quarter" idx="5"/>
          </p:nvPr>
        </p:nvSpPr>
        <p:spPr bwMode="auto">
          <a:noFill/>
          <a:ln>
            <a:miter lim="800000"/>
            <a:headEnd/>
            <a:tailEnd/>
          </a:ln>
        </p:spPr>
        <p:txBody>
          <a:bodyPr/>
          <a:lstStyle/>
          <a:p>
            <a:fld id="{815CC5E7-F6BA-47AE-803F-24A9825B5BE1}" type="slidenum">
              <a:rPr lang="en-US" smtClean="0">
                <a:latin typeface="Arial" pitchFamily="34" charset="0"/>
                <a:ea typeface="ＭＳ Ｐゴシック" pitchFamily="34" charset="-128"/>
              </a:rPr>
              <a:pPr/>
              <a:t>16</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latin typeface="Arial" pitchFamily="34" charset="0"/>
              <a:ea typeface="ＭＳ Ｐゴシック" pitchFamily="34" charset="-128"/>
            </a:endParaRPr>
          </a:p>
        </p:txBody>
      </p:sp>
      <p:sp>
        <p:nvSpPr>
          <p:cNvPr id="54276" name="Slide Number Placeholder 3"/>
          <p:cNvSpPr>
            <a:spLocks noGrp="1"/>
          </p:cNvSpPr>
          <p:nvPr>
            <p:ph type="sldNum" sz="quarter" idx="5"/>
          </p:nvPr>
        </p:nvSpPr>
        <p:spPr bwMode="auto">
          <a:noFill/>
          <a:ln>
            <a:miter lim="800000"/>
            <a:headEnd/>
            <a:tailEnd/>
          </a:ln>
        </p:spPr>
        <p:txBody>
          <a:bodyPr/>
          <a:lstStyle/>
          <a:p>
            <a:fld id="{522D5F49-B02F-4B5A-9EE5-F12684169FD5}" type="slidenum">
              <a:rPr lang="en-US" smtClean="0">
                <a:latin typeface="Arial" pitchFamily="34" charset="0"/>
                <a:ea typeface="ＭＳ Ｐゴシック" pitchFamily="34" charset="-128"/>
              </a:rPr>
              <a:pPr/>
              <a:t>17</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latin typeface="Arial" pitchFamily="34" charset="0"/>
              <a:ea typeface="ＭＳ Ｐゴシック" pitchFamily="34" charset="-128"/>
            </a:endParaRPr>
          </a:p>
        </p:txBody>
      </p:sp>
      <p:sp>
        <p:nvSpPr>
          <p:cNvPr id="55300" name="Slide Number Placeholder 3"/>
          <p:cNvSpPr>
            <a:spLocks noGrp="1"/>
          </p:cNvSpPr>
          <p:nvPr>
            <p:ph type="sldNum" sz="quarter" idx="5"/>
          </p:nvPr>
        </p:nvSpPr>
        <p:spPr bwMode="auto">
          <a:noFill/>
          <a:ln>
            <a:miter lim="800000"/>
            <a:headEnd/>
            <a:tailEnd/>
          </a:ln>
        </p:spPr>
        <p:txBody>
          <a:bodyPr/>
          <a:lstStyle/>
          <a:p>
            <a:fld id="{5AB5C89B-3AB0-402A-9F12-72F87C2534F9}" type="slidenum">
              <a:rPr lang="en-US" smtClean="0">
                <a:latin typeface="Arial" pitchFamily="34" charset="0"/>
                <a:ea typeface="ＭＳ Ｐゴシック" pitchFamily="34" charset="-128"/>
              </a:rPr>
              <a:pPr/>
              <a:t>18</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000" dirty="0">
                <a:latin typeface="Arial" pitchFamily="34" charset="0"/>
                <a:ea typeface="ＭＳ Ｐゴシック" pitchFamily="34" charset="-128"/>
              </a:rPr>
              <a:t>Before we talk about the process of becoming an advisor, I’d like to talk about why patient and family advisors are so important for our hospital. </a:t>
            </a:r>
            <a:endParaRPr lang="en-US" dirty="0" smtClean="0">
              <a:latin typeface="Arial" pitchFamily="34" charset="0"/>
              <a:ea typeface="ＭＳ Ｐゴシック" pitchFamily="34" charset="-128"/>
            </a:endParaRPr>
          </a:p>
        </p:txBody>
      </p:sp>
      <p:sp>
        <p:nvSpPr>
          <p:cNvPr id="56324" name="Slide Number Placeholder 3"/>
          <p:cNvSpPr>
            <a:spLocks noGrp="1"/>
          </p:cNvSpPr>
          <p:nvPr>
            <p:ph type="sldNum" sz="quarter" idx="5"/>
          </p:nvPr>
        </p:nvSpPr>
        <p:spPr bwMode="auto">
          <a:noFill/>
          <a:ln>
            <a:miter lim="800000"/>
            <a:headEnd/>
            <a:tailEnd/>
          </a:ln>
        </p:spPr>
        <p:txBody>
          <a:bodyPr/>
          <a:lstStyle/>
          <a:p>
            <a:fld id="{7793B6C7-C7D8-44A5-ACA0-C515E285C4FB}" type="slidenum">
              <a:rPr lang="en-US" smtClean="0">
                <a:latin typeface="Arial" pitchFamily="34" charset="0"/>
                <a:ea typeface="ＭＳ Ｐゴシック" pitchFamily="34" charset="-128"/>
              </a:rPr>
              <a:pPr/>
              <a:t>19</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000" dirty="0">
                <a:latin typeface="Arial" pitchFamily="34" charset="0"/>
                <a:ea typeface="ＭＳ Ｐゴシック" pitchFamily="34" charset="-128"/>
              </a:rPr>
              <a:t>You are all here today because you’re interested in learning more about being a patient and family advisor. </a:t>
            </a:r>
          </a:p>
          <a:p>
            <a:endParaRPr lang="en-US" sz="1000" dirty="0">
              <a:latin typeface="Arial" pitchFamily="34" charset="0"/>
              <a:ea typeface="ＭＳ Ｐゴシック" pitchFamily="34" charset="-128"/>
            </a:endParaRPr>
          </a:p>
          <a:p>
            <a:r>
              <a:rPr lang="en-US" sz="1000" dirty="0">
                <a:latin typeface="Arial" pitchFamily="34" charset="0"/>
                <a:ea typeface="ＭＳ Ｐゴシック" pitchFamily="34" charset="-128"/>
              </a:rPr>
              <a:t>We will begin today by talking about who patient and family advisors are and what they do. We will also talk about how we work with patient and family advisors at our hospital, and give examples of the kinds of things advisors may help with</a:t>
            </a:r>
            <a:r>
              <a:rPr lang="en-US" sz="1000" dirty="0" smtClean="0">
                <a:latin typeface="Arial" pitchFamily="34" charset="0"/>
                <a:ea typeface="ＭＳ Ｐゴシック" pitchFamily="34" charset="-128"/>
              </a:rPr>
              <a:t>. </a:t>
            </a:r>
            <a:endParaRPr lang="en-US" sz="1000" dirty="0">
              <a:latin typeface="Arial" pitchFamily="34" charset="0"/>
              <a:ea typeface="ＭＳ Ｐゴシック" pitchFamily="34" charset="-128"/>
            </a:endParaRPr>
          </a:p>
          <a:p>
            <a:endParaRPr lang="en-US" sz="1000" dirty="0">
              <a:latin typeface="Arial" pitchFamily="34" charset="0"/>
              <a:ea typeface="ＭＳ Ｐゴシック" pitchFamily="34" charset="-128"/>
            </a:endParaRPr>
          </a:p>
          <a:p>
            <a:r>
              <a:rPr lang="en-US" sz="1000" dirty="0">
                <a:latin typeface="Arial" pitchFamily="34" charset="0"/>
                <a:ea typeface="ＭＳ Ｐゴシック" pitchFamily="34" charset="-128"/>
              </a:rPr>
              <a:t>We will also go over specific opportunities for advisors to get involved at our hospital and briefly review the application process.</a:t>
            </a:r>
          </a:p>
          <a:p>
            <a:endParaRPr lang="en-US" sz="1000" dirty="0">
              <a:latin typeface="Arial" pitchFamily="34" charset="0"/>
              <a:ea typeface="ＭＳ Ｐゴシック" pitchFamily="34" charset="-128"/>
            </a:endParaRPr>
          </a:p>
          <a:p>
            <a:r>
              <a:rPr lang="en-US" sz="1000" dirty="0">
                <a:latin typeface="Arial" pitchFamily="34" charset="0"/>
                <a:ea typeface="ＭＳ Ｐゴシック" pitchFamily="34" charset="-128"/>
              </a:rPr>
              <a:t>Finally, I want to make sure we leave enough time for you to ask any questions you might have.</a:t>
            </a:r>
          </a:p>
          <a:p>
            <a:endParaRPr lang="en-US" sz="1000" dirty="0">
              <a:latin typeface="Arial" pitchFamily="34" charset="0"/>
              <a:ea typeface="ＭＳ Ｐゴシック" pitchFamily="34" charset="-128"/>
            </a:endParaRPr>
          </a:p>
          <a:p>
            <a:r>
              <a:rPr lang="en-US" sz="1000" dirty="0">
                <a:latin typeface="Arial" pitchFamily="34" charset="0"/>
                <a:ea typeface="ＭＳ Ｐゴシック" pitchFamily="34" charset="-128"/>
              </a:rPr>
              <a:t>By the end of today’s session, we want you to have a good understanding of the opportunities for patients and family members to get involved at our hospital. And we also want you to know exactly how to get involved if you are interested. </a:t>
            </a:r>
          </a:p>
          <a:p>
            <a:endParaRPr lang="en-US" sz="1000" dirty="0">
              <a:latin typeface="Arial" pitchFamily="34" charset="0"/>
              <a:ea typeface="ＭＳ Ｐゴシック" pitchFamily="34" charset="-128"/>
            </a:endParaRPr>
          </a:p>
        </p:txBody>
      </p:sp>
      <p:sp>
        <p:nvSpPr>
          <p:cNvPr id="38916" name="Slide Number Placeholder 3"/>
          <p:cNvSpPr>
            <a:spLocks noGrp="1"/>
          </p:cNvSpPr>
          <p:nvPr>
            <p:ph type="sldNum" sz="quarter" idx="5"/>
          </p:nvPr>
        </p:nvSpPr>
        <p:spPr bwMode="auto">
          <a:noFill/>
          <a:ln>
            <a:miter lim="800000"/>
            <a:headEnd/>
            <a:tailEnd/>
          </a:ln>
        </p:spPr>
        <p:txBody>
          <a:bodyPr/>
          <a:lstStyle/>
          <a:p>
            <a:fld id="{B86154A5-D990-43ED-A7F1-1958181E065F}" type="slidenum">
              <a:rPr lang="en-US" smtClean="0">
                <a:latin typeface="Arial" pitchFamily="34" charset="0"/>
                <a:ea typeface="ＭＳ Ｐゴシック" pitchFamily="34" charset="-128"/>
              </a:rPr>
              <a:pPr/>
              <a:t>2</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a:xfrm>
            <a:off x="0" y="8829966"/>
            <a:ext cx="5867400" cy="466433"/>
          </a:xfrm>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000" dirty="0">
                <a:latin typeface="Arial" pitchFamily="34" charset="0"/>
                <a:ea typeface="ＭＳ Ｐゴシック" pitchFamily="34" charset="-128"/>
              </a:rPr>
              <a:t>At [insert hospital name], we want to make sure that everyone who comes into the hospital has the best experience possible. </a:t>
            </a:r>
          </a:p>
          <a:p>
            <a:endParaRPr lang="en-US" sz="1000" dirty="0">
              <a:latin typeface="Arial" pitchFamily="34" charset="0"/>
              <a:ea typeface="ＭＳ Ｐゴシック" pitchFamily="34" charset="-128"/>
            </a:endParaRPr>
          </a:p>
          <a:p>
            <a:r>
              <a:rPr lang="en-US" sz="1000" dirty="0">
                <a:latin typeface="Arial" pitchFamily="34" charset="0"/>
                <a:ea typeface="ＭＳ Ｐゴシック" pitchFamily="34" charset="-128"/>
              </a:rPr>
              <a:t>We want to make sure that:</a:t>
            </a:r>
          </a:p>
          <a:p>
            <a:pPr>
              <a:buFontTx/>
              <a:buChar char="•"/>
            </a:pPr>
            <a:r>
              <a:rPr lang="en-US" sz="1000" dirty="0">
                <a:latin typeface="Arial" pitchFamily="34" charset="0"/>
                <a:ea typeface="ＭＳ Ｐゴシック" pitchFamily="34" charset="-128"/>
              </a:rPr>
              <a:t>Patients get </a:t>
            </a:r>
            <a:r>
              <a:rPr lang="en-US" sz="1000" dirty="0" smtClean="0">
                <a:latin typeface="Arial" pitchFamily="34" charset="0"/>
                <a:ea typeface="ＭＳ Ｐゴシック" pitchFamily="34" charset="-128"/>
              </a:rPr>
              <a:t>right care for their condition.</a:t>
            </a:r>
          </a:p>
          <a:p>
            <a:pPr>
              <a:buFontTx/>
              <a:buChar char="•"/>
            </a:pPr>
            <a:r>
              <a:rPr lang="en-US" sz="1000" dirty="0" smtClean="0">
                <a:latin typeface="Arial" pitchFamily="34" charset="0"/>
                <a:ea typeface="ＭＳ Ｐゴシック" pitchFamily="34" charset="-128"/>
              </a:rPr>
              <a:t>Patients get care that is safe and free from medical errors.</a:t>
            </a:r>
          </a:p>
          <a:p>
            <a:pPr>
              <a:buFontTx/>
              <a:buChar char="•"/>
            </a:pPr>
            <a:r>
              <a:rPr lang="en-US" sz="1000" dirty="0" smtClean="0">
                <a:latin typeface="Arial" pitchFamily="34" charset="0"/>
                <a:ea typeface="ＭＳ Ｐゴシック" pitchFamily="34" charset="-128"/>
              </a:rPr>
              <a:t>There are no delays in care.</a:t>
            </a:r>
          </a:p>
          <a:p>
            <a:pPr>
              <a:buFontTx/>
              <a:buChar char="•"/>
            </a:pPr>
            <a:r>
              <a:rPr lang="en-US" sz="1000" dirty="0" smtClean="0">
                <a:latin typeface="Arial" pitchFamily="34" charset="0"/>
                <a:ea typeface="ＭＳ Ｐゴシック" pitchFamily="34" charset="-128"/>
              </a:rPr>
              <a:t>Patients are not treated differently based on their race, ethnicity, income, level of education, or social status.</a:t>
            </a:r>
          </a:p>
          <a:p>
            <a:pPr>
              <a:buFontTx/>
              <a:buChar char="•"/>
            </a:pPr>
            <a:r>
              <a:rPr lang="en-US" sz="1000" dirty="0" smtClean="0">
                <a:latin typeface="Arial" pitchFamily="34" charset="0"/>
                <a:ea typeface="ＭＳ Ｐゴシック" pitchFamily="34" charset="-128"/>
              </a:rPr>
              <a:t>Patients get care that is patient- and family-centered:</a:t>
            </a:r>
          </a:p>
          <a:p>
            <a:pPr lvl="1">
              <a:buFontTx/>
              <a:buChar char="•"/>
            </a:pPr>
            <a:r>
              <a:rPr lang="en-US" sz="1000" dirty="0" smtClean="0">
                <a:latin typeface="Arial" pitchFamily="34" charset="0"/>
                <a:ea typeface="ＭＳ Ｐゴシック" pitchFamily="34" charset="-128"/>
              </a:rPr>
              <a:t>Clinicians and hospital staff ask about and respect each patient’s and family’s values, preferences, goals, and cultural backgrounds.</a:t>
            </a:r>
          </a:p>
          <a:p>
            <a:pPr lvl="1">
              <a:buFontTx/>
              <a:buChar char="•"/>
            </a:pPr>
            <a:r>
              <a:rPr lang="en-US" sz="1000" dirty="0" smtClean="0">
                <a:latin typeface="Arial" pitchFamily="34" charset="0"/>
                <a:ea typeface="ＭＳ Ｐゴシック" pitchFamily="34" charset="-128"/>
              </a:rPr>
              <a:t>Clinicians and hospital staff communicate clearly and share complete, unbiased, and timely information with patients and families.</a:t>
            </a:r>
          </a:p>
          <a:p>
            <a:pPr lvl="1">
              <a:buFontTx/>
              <a:buChar char="•"/>
            </a:pPr>
            <a:r>
              <a:rPr lang="en-US" sz="1000" dirty="0" smtClean="0">
                <a:latin typeface="Arial" pitchFamily="34" charset="0"/>
                <a:ea typeface="ＭＳ Ｐゴシック" pitchFamily="34" charset="-128"/>
              </a:rPr>
              <a:t>Patients and families are encouraged to participate in their care and </a:t>
            </a:r>
            <a:r>
              <a:rPr lang="en-US" sz="1000" dirty="0" err="1" smtClean="0">
                <a:latin typeface="Arial" pitchFamily="34" charset="0"/>
                <a:ea typeface="ＭＳ Ｐゴシック" pitchFamily="34" charset="-128"/>
              </a:rPr>
              <a:t>decisionmaking</a:t>
            </a:r>
            <a:r>
              <a:rPr lang="en-US" sz="1000" dirty="0" smtClean="0">
                <a:latin typeface="Arial" pitchFamily="34" charset="0"/>
                <a:ea typeface="ＭＳ Ｐゴシック" pitchFamily="34" charset="-128"/>
              </a:rPr>
              <a:t> to the extent they choose.</a:t>
            </a:r>
          </a:p>
          <a:p>
            <a:pPr lvl="1">
              <a:buFontTx/>
              <a:buChar char="•"/>
            </a:pPr>
            <a:r>
              <a:rPr lang="en-US" sz="1000" dirty="0" smtClean="0">
                <a:latin typeface="Arial" pitchFamily="34" charset="0"/>
                <a:ea typeface="ＭＳ Ｐゴシック" pitchFamily="34" charset="-128"/>
              </a:rPr>
              <a:t>The patient’s care represents a partnership between the patient, family, clinicians, and hospital staff.</a:t>
            </a:r>
          </a:p>
          <a:p>
            <a:pPr lvl="1">
              <a:buFontTx/>
              <a:buChar char="•"/>
            </a:pPr>
            <a:endParaRPr lang="en-US" sz="1000" dirty="0" smtClean="0">
              <a:latin typeface="Arial" pitchFamily="34" charset="0"/>
              <a:ea typeface="ＭＳ Ｐゴシック" pitchFamily="34" charset="-128"/>
            </a:endParaRPr>
          </a:p>
          <a:p>
            <a:pPr lvl="1">
              <a:buFontTx/>
              <a:buChar char="•"/>
            </a:pPr>
            <a:endParaRPr lang="en-US" sz="1000" dirty="0">
              <a:latin typeface="Arial" pitchFamily="34" charset="0"/>
              <a:ea typeface="ＭＳ Ｐゴシック" pitchFamily="34" charset="-128"/>
            </a:endParaRPr>
          </a:p>
          <a:p>
            <a:pPr>
              <a:buFontTx/>
              <a:buChar char="•"/>
            </a:pPr>
            <a:endParaRPr lang="en-US" sz="1000" dirty="0">
              <a:latin typeface="Arial" pitchFamily="34" charset="0"/>
              <a:ea typeface="ＭＳ Ｐゴシック" pitchFamily="34" charset="-128"/>
            </a:endParaRPr>
          </a:p>
          <a:p>
            <a:pPr>
              <a:lnSpc>
                <a:spcPct val="90000"/>
              </a:lnSpc>
            </a:pPr>
            <a:endParaRPr lang="en-US" sz="1000" dirty="0">
              <a:latin typeface="Arial" pitchFamily="34" charset="0"/>
              <a:ea typeface="ＭＳ Ｐゴシック" pitchFamily="34" charset="-128"/>
            </a:endParaRPr>
          </a:p>
        </p:txBody>
      </p:sp>
      <p:sp>
        <p:nvSpPr>
          <p:cNvPr id="57348" name="Slide Number Placeholder 3"/>
          <p:cNvSpPr>
            <a:spLocks noGrp="1"/>
          </p:cNvSpPr>
          <p:nvPr>
            <p:ph type="sldNum" sz="quarter" idx="5"/>
          </p:nvPr>
        </p:nvSpPr>
        <p:spPr bwMode="auto">
          <a:noFill/>
          <a:ln>
            <a:miter lim="800000"/>
            <a:headEnd/>
            <a:tailEnd/>
          </a:ln>
        </p:spPr>
        <p:txBody>
          <a:bodyPr/>
          <a:lstStyle/>
          <a:p>
            <a:fld id="{8768D0E8-40A7-40F6-8D9C-A72989C08812}" type="slidenum">
              <a:rPr lang="en-US" smtClean="0">
                <a:latin typeface="Arial" pitchFamily="34" charset="0"/>
                <a:ea typeface="ＭＳ Ｐゴシック" pitchFamily="34" charset="-128"/>
              </a:rPr>
              <a:pPr/>
              <a:t>20</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90000"/>
              </a:lnSpc>
            </a:pPr>
            <a:r>
              <a:rPr lang="en-US" sz="1000" dirty="0">
                <a:latin typeface="Arial" pitchFamily="34" charset="0"/>
                <a:ea typeface="ＭＳ Ｐゴシック" pitchFamily="34" charset="-128"/>
              </a:rPr>
              <a:t>The ultimate goal of working with advisors is to create a set of conditions where patients, family members, clinicians, and hospital staff are all working together – as essential partners </a:t>
            </a:r>
            <a:r>
              <a:rPr lang="en-US" sz="1000" dirty="0" smtClean="0">
                <a:latin typeface="Arial" pitchFamily="34" charset="0"/>
                <a:ea typeface="ＭＳ Ｐゴシック" pitchFamily="34" charset="-128"/>
              </a:rPr>
              <a:t>– to </a:t>
            </a:r>
            <a:r>
              <a:rPr lang="en-US" sz="1000" b="1" dirty="0">
                <a:latin typeface="Arial" pitchFamily="34" charset="0"/>
                <a:ea typeface="ＭＳ Ｐゴシック" pitchFamily="34" charset="-128"/>
              </a:rPr>
              <a:t>improve the quality and safety of care.</a:t>
            </a:r>
          </a:p>
          <a:p>
            <a:pPr>
              <a:lnSpc>
                <a:spcPct val="90000"/>
              </a:lnSpc>
            </a:pPr>
            <a:endParaRPr lang="en-US" sz="1000" dirty="0">
              <a:latin typeface="Arial" pitchFamily="34" charset="0"/>
              <a:ea typeface="ＭＳ Ｐゴシック" pitchFamily="34" charset="-128"/>
            </a:endParaRPr>
          </a:p>
          <a:p>
            <a:pPr>
              <a:lnSpc>
                <a:spcPct val="90000"/>
              </a:lnSpc>
            </a:pPr>
            <a:r>
              <a:rPr lang="en-US" sz="1000" dirty="0">
                <a:latin typeface="Arial" pitchFamily="34" charset="0"/>
                <a:ea typeface="ＭＳ Ｐゴシック" pitchFamily="34" charset="-128"/>
              </a:rPr>
              <a:t>This partnership is important, because health care quality and safety have a direct effect on patients and families. It makes sense that we should ask patients and family members to take part in changes and improvements.</a:t>
            </a:r>
          </a:p>
          <a:p>
            <a:pPr>
              <a:lnSpc>
                <a:spcPct val="90000"/>
              </a:lnSpc>
            </a:pPr>
            <a:endParaRPr lang="en-US" sz="1000" dirty="0">
              <a:latin typeface="Arial" pitchFamily="34" charset="0"/>
              <a:ea typeface="ＭＳ Ｐゴシック" pitchFamily="34" charset="-128"/>
            </a:endParaRPr>
          </a:p>
          <a:p>
            <a:pPr>
              <a:lnSpc>
                <a:spcPct val="90000"/>
              </a:lnSpc>
            </a:pPr>
            <a:endParaRPr lang="en-US" sz="1000" dirty="0">
              <a:latin typeface="Arial" pitchFamily="34" charset="0"/>
              <a:ea typeface="ＭＳ Ｐゴシック" pitchFamily="34" charset="-128"/>
            </a:endParaRPr>
          </a:p>
        </p:txBody>
      </p:sp>
      <p:sp>
        <p:nvSpPr>
          <p:cNvPr id="58372" name="Slide Number Placeholder 3"/>
          <p:cNvSpPr>
            <a:spLocks noGrp="1"/>
          </p:cNvSpPr>
          <p:nvPr>
            <p:ph type="sldNum" sz="quarter" idx="5"/>
          </p:nvPr>
        </p:nvSpPr>
        <p:spPr bwMode="auto">
          <a:noFill/>
          <a:ln>
            <a:miter lim="800000"/>
            <a:headEnd/>
            <a:tailEnd/>
          </a:ln>
        </p:spPr>
        <p:txBody>
          <a:bodyPr/>
          <a:lstStyle/>
          <a:p>
            <a:fld id="{98C6E944-7642-493F-83DC-7AF0752C3A80}" type="slidenum">
              <a:rPr lang="en-US" smtClean="0">
                <a:latin typeface="Arial" pitchFamily="34" charset="0"/>
                <a:ea typeface="ＭＳ Ｐゴシック" pitchFamily="34" charset="-128"/>
              </a:rPr>
              <a:pPr/>
              <a:t>21</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p:txBody>
          <a:bodyPr wrap="square" numCol="1" anchor="t" anchorCtr="0" compatLnSpc="1">
            <a:prstTxWarp prst="textNoShape">
              <a:avLst/>
            </a:prstTxWarp>
            <a:normAutofit/>
          </a:bodyPr>
          <a:lstStyle/>
          <a:p>
            <a:pPr>
              <a:defRPr/>
            </a:pPr>
            <a:r>
              <a:rPr lang="en-US" sz="1000" dirty="0">
                <a:latin typeface="Arial" pitchFamily="34" charset="0"/>
                <a:ea typeface="ＭＳ Ｐゴシック" pitchFamily="34" charset="-128"/>
              </a:rPr>
              <a:t>Let’s do a quick exercise to illustrate how important it is to get input from patients and families.</a:t>
            </a:r>
          </a:p>
          <a:p>
            <a:pPr>
              <a:defRPr/>
            </a:pPr>
            <a:endParaRPr lang="en-US" sz="1000" dirty="0">
              <a:latin typeface="Arial" pitchFamily="34" charset="0"/>
              <a:ea typeface="ＭＳ Ｐゴシック" pitchFamily="34" charset="-128"/>
            </a:endParaRPr>
          </a:p>
          <a:p>
            <a:pPr>
              <a:defRPr/>
            </a:pPr>
            <a:r>
              <a:rPr lang="en-US" sz="1000" i="1" dirty="0">
                <a:latin typeface="Arial" pitchFamily="34" charset="0"/>
                <a:ea typeface="ＭＳ Ｐゴシック" pitchFamily="34" charset="-128"/>
              </a:rPr>
              <a:t>Pass out a 3x5 post-it note to each person in the room</a:t>
            </a:r>
            <a:r>
              <a:rPr lang="en-US" sz="1000" i="1" dirty="0" smtClean="0">
                <a:latin typeface="Arial" pitchFamily="34" charset="0"/>
                <a:ea typeface="ＭＳ Ｐゴシック" pitchFamily="34" charset="-128"/>
              </a:rPr>
              <a:t>. </a:t>
            </a:r>
            <a:endParaRPr lang="en-US" sz="1000" i="1" dirty="0">
              <a:latin typeface="Arial" pitchFamily="34" charset="0"/>
              <a:ea typeface="ＭＳ Ｐゴシック" pitchFamily="34" charset="-128"/>
            </a:endParaRPr>
          </a:p>
          <a:p>
            <a:pPr>
              <a:defRPr/>
            </a:pPr>
            <a:endParaRPr lang="en-US" sz="1000" i="1" dirty="0">
              <a:latin typeface="Arial" pitchFamily="34" charset="0"/>
              <a:ea typeface="ＭＳ Ｐゴシック" pitchFamily="34" charset="-128"/>
            </a:endParaRPr>
          </a:p>
          <a:p>
            <a:pPr>
              <a:defRPr/>
            </a:pPr>
            <a:r>
              <a:rPr lang="en-US" sz="1000" dirty="0">
                <a:latin typeface="Arial" pitchFamily="34" charset="0"/>
                <a:ea typeface="ＭＳ Ｐゴシック" pitchFamily="34" charset="-128"/>
              </a:rPr>
              <a:t>While you were in the hospital did you ever think there were things we could have done better or differently? Or was there a time in your hospitalization when you felt particularly encouraged by staff or clinicians to participate actively in your own care and decisionmaking? Take a minute to share with us one idea that you think could help make sure that other patients and families have the best care experience possible here at [HOSPITAL NAME]. It can be something very small, or something bigger.</a:t>
            </a:r>
          </a:p>
          <a:p>
            <a:pPr>
              <a:defRPr/>
            </a:pPr>
            <a:endParaRPr lang="en-US" sz="1000" dirty="0">
              <a:latin typeface="Arial" pitchFamily="34" charset="0"/>
              <a:ea typeface="ＭＳ Ｐゴシック" pitchFamily="34" charset="-128"/>
            </a:endParaRPr>
          </a:p>
          <a:p>
            <a:pPr>
              <a:defRPr/>
            </a:pPr>
            <a:r>
              <a:rPr lang="en-US" sz="1000" i="1" dirty="0">
                <a:latin typeface="Arial" pitchFamily="34" charset="0"/>
                <a:ea typeface="ＭＳ Ｐゴシック" pitchFamily="34" charset="-128"/>
              </a:rPr>
              <a:t>Give 1 – 1.5 minutes. Collect the post-its and put up on a flip chart or wall behind you. </a:t>
            </a:r>
          </a:p>
          <a:p>
            <a:pPr>
              <a:defRPr/>
            </a:pPr>
            <a:r>
              <a:rPr lang="en-US" sz="1000" i="1" dirty="0">
                <a:latin typeface="Arial" pitchFamily="34" charset="0"/>
                <a:ea typeface="ＭＳ Ｐゴシック" pitchFamily="34" charset="-128"/>
              </a:rPr>
              <a:t>Read one or two examples. </a:t>
            </a:r>
          </a:p>
          <a:p>
            <a:pPr>
              <a:defRPr/>
            </a:pPr>
            <a:endParaRPr lang="en-US" sz="1000" i="1" dirty="0">
              <a:latin typeface="Arial" pitchFamily="34" charset="0"/>
              <a:ea typeface="ＭＳ Ｐゴシック" pitchFamily="34" charset="-128"/>
            </a:endParaRPr>
          </a:p>
          <a:p>
            <a:pPr>
              <a:defRPr/>
            </a:pPr>
            <a:r>
              <a:rPr lang="en-US" sz="1000" dirty="0">
                <a:latin typeface="Arial" pitchFamily="34" charset="0"/>
                <a:ea typeface="ＭＳ Ｐゴシック" pitchFamily="34" charset="-128"/>
              </a:rPr>
              <a:t>Thank you for sharing your ideas! </a:t>
            </a:r>
          </a:p>
          <a:p>
            <a:pPr>
              <a:defRPr/>
            </a:pPr>
            <a:endParaRPr lang="en-US" sz="1000" dirty="0">
              <a:latin typeface="Arial" pitchFamily="34" charset="0"/>
              <a:ea typeface="ＭＳ Ｐゴシック" pitchFamily="34" charset="-128"/>
            </a:endParaRPr>
          </a:p>
          <a:p>
            <a:pPr>
              <a:defRPr/>
            </a:pPr>
            <a:r>
              <a:rPr lang="en-US" sz="1000" dirty="0">
                <a:latin typeface="Arial" pitchFamily="34" charset="0"/>
                <a:ea typeface="ＭＳ Ｐゴシック" pitchFamily="34" charset="-128"/>
              </a:rPr>
              <a:t>As you can see, you have valuable knowledge about how our hospital cares for patients and families – and how we can do it even better. Only you can provide insights from the patient and family perspective about what could we do better or different – so your ideas on how to improve care in ways that are meaningful to patients and families are </a:t>
            </a:r>
            <a:r>
              <a:rPr lang="en-US" sz="1000" dirty="0" smtClean="0">
                <a:latin typeface="Arial" pitchFamily="34" charset="0"/>
                <a:ea typeface="ＭＳ Ｐゴシック" pitchFamily="34" charset="-128"/>
              </a:rPr>
              <a:t>critical.</a:t>
            </a:r>
            <a:endParaRPr lang="en-US" sz="1000" dirty="0">
              <a:latin typeface="Arial" pitchFamily="34" charset="0"/>
              <a:ea typeface="ＭＳ Ｐゴシック" pitchFamily="34" charset="-128"/>
            </a:endParaRPr>
          </a:p>
          <a:p>
            <a:pPr>
              <a:defRPr/>
            </a:pPr>
            <a:endParaRPr lang="en-US" sz="1000" dirty="0">
              <a:latin typeface="Arial" pitchFamily="34" charset="0"/>
              <a:ea typeface="ＭＳ Ｐゴシック" pitchFamily="34" charset="-128"/>
            </a:endParaRPr>
          </a:p>
          <a:p>
            <a:pPr>
              <a:defRPr/>
            </a:pPr>
            <a:r>
              <a:rPr lang="en-US" sz="1000" dirty="0">
                <a:latin typeface="Arial" pitchFamily="34" charset="0"/>
                <a:ea typeface="ＭＳ Ｐゴシック" pitchFamily="34" charset="-128"/>
              </a:rPr>
              <a:t>Our job is to provide an opportunity for you to express these ideas, and also to prepare you to do </a:t>
            </a:r>
            <a:r>
              <a:rPr lang="en-US" sz="1000" dirty="0" smtClean="0">
                <a:latin typeface="Arial" pitchFamily="34" charset="0"/>
                <a:ea typeface="ＭＳ Ｐゴシック" pitchFamily="34" charset="-128"/>
              </a:rPr>
              <a:t>so.</a:t>
            </a:r>
            <a:endParaRPr lang="en-US" sz="1000" dirty="0">
              <a:latin typeface="Arial" pitchFamily="34" charset="0"/>
              <a:ea typeface="ＭＳ Ｐゴシック" pitchFamily="34" charset="-128"/>
            </a:endParaRPr>
          </a:p>
          <a:p>
            <a:pPr>
              <a:defRPr/>
            </a:pPr>
            <a:endParaRPr lang="en-US" sz="1000" dirty="0">
              <a:latin typeface="Arial" pitchFamily="34" charset="0"/>
              <a:ea typeface="ＭＳ Ｐゴシック" pitchFamily="34" charset="-128"/>
            </a:endParaRPr>
          </a:p>
        </p:txBody>
      </p:sp>
      <p:sp>
        <p:nvSpPr>
          <p:cNvPr id="59396" name="Slide Number Placeholder 3"/>
          <p:cNvSpPr>
            <a:spLocks noGrp="1"/>
          </p:cNvSpPr>
          <p:nvPr>
            <p:ph type="sldNum" sz="quarter" idx="5"/>
          </p:nvPr>
        </p:nvSpPr>
        <p:spPr bwMode="auto">
          <a:noFill/>
          <a:ln>
            <a:miter lim="800000"/>
            <a:headEnd/>
            <a:tailEnd/>
          </a:ln>
        </p:spPr>
        <p:txBody>
          <a:bodyPr/>
          <a:lstStyle/>
          <a:p>
            <a:fld id="{4AB07E5E-74F6-4705-AA02-225E6FDB5D72}" type="slidenum">
              <a:rPr lang="en-US" smtClean="0">
                <a:latin typeface="Arial" pitchFamily="34" charset="0"/>
                <a:ea typeface="ＭＳ Ｐゴシック" pitchFamily="34" charset="-128"/>
              </a:rPr>
              <a:pPr/>
              <a:t>22</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normAutofit/>
          </a:bodyPr>
          <a:lstStyle/>
          <a:p>
            <a:r>
              <a:rPr lang="en-US" sz="1000" dirty="0" smtClean="0">
                <a:latin typeface="Arial" pitchFamily="34" charset="0"/>
                <a:ea typeface="ＭＳ Ｐゴシック" pitchFamily="34" charset="-128"/>
              </a:rPr>
              <a:t>So now let’s talk about what it takes to be an advisor and how we will help you prepare for the role.</a:t>
            </a:r>
          </a:p>
        </p:txBody>
      </p:sp>
      <p:sp>
        <p:nvSpPr>
          <p:cNvPr id="60420" name="Slide Number Placeholder 3"/>
          <p:cNvSpPr>
            <a:spLocks noGrp="1"/>
          </p:cNvSpPr>
          <p:nvPr>
            <p:ph type="sldNum" sz="quarter" idx="5"/>
          </p:nvPr>
        </p:nvSpPr>
        <p:spPr bwMode="auto">
          <a:noFill/>
          <a:ln>
            <a:miter lim="800000"/>
            <a:headEnd/>
            <a:tailEnd/>
          </a:ln>
        </p:spPr>
        <p:txBody>
          <a:bodyPr/>
          <a:lstStyle/>
          <a:p>
            <a:fld id="{BABB4477-34C8-4EE3-ACE0-370EB86F6019}" type="slidenum">
              <a:rPr lang="en-US" smtClean="0">
                <a:latin typeface="Arial" pitchFamily="34" charset="0"/>
                <a:ea typeface="ＭＳ Ｐゴシック" pitchFamily="34" charset="-128"/>
              </a:rPr>
              <a:pPr/>
              <a:t>23</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000" dirty="0">
                <a:latin typeface="Arial" pitchFamily="34" charset="0"/>
                <a:ea typeface="ＭＳ Ｐゴシック" pitchFamily="34" charset="-128"/>
              </a:rPr>
              <a:t>Although no special knowledge is needed to become a patient and family advisor, we do know from other advisors that there are certain skills that are helpful to have.</a:t>
            </a:r>
          </a:p>
          <a:p>
            <a:endParaRPr lang="en-US" sz="1000" dirty="0">
              <a:latin typeface="Arial" pitchFamily="34" charset="0"/>
              <a:ea typeface="ＭＳ Ｐゴシック" pitchFamily="34" charset="-128"/>
            </a:endParaRPr>
          </a:p>
          <a:p>
            <a:r>
              <a:rPr lang="en-US" sz="1000" dirty="0">
                <a:latin typeface="Arial" pitchFamily="34" charset="0"/>
                <a:ea typeface="ＭＳ Ｐゴシック" pitchFamily="34" charset="-128"/>
              </a:rPr>
              <a:t>First, it’s important to </a:t>
            </a:r>
            <a:r>
              <a:rPr lang="en-US" sz="1000" b="1" dirty="0">
                <a:latin typeface="Arial" pitchFamily="34" charset="0"/>
                <a:ea typeface="ＭＳ Ｐゴシック" pitchFamily="34" charset="-128"/>
              </a:rPr>
              <a:t>listen well </a:t>
            </a:r>
            <a:r>
              <a:rPr lang="en-US" sz="1000" dirty="0">
                <a:latin typeface="Arial" pitchFamily="34" charset="0"/>
                <a:ea typeface="ＭＳ Ｐゴシック" pitchFamily="34" charset="-128"/>
              </a:rPr>
              <a:t>– and to listen with an open mind. Being a patient and family advisor means that you’ll be interacting with many different types of people – physicians, nurses, other hospital staff, hospital leaders, and other patients and family members. Everyone will have different opinions and perspectives, and all deserve to be heard.</a:t>
            </a:r>
          </a:p>
          <a:p>
            <a:endParaRPr lang="en-US" sz="1000" dirty="0">
              <a:latin typeface="Arial" pitchFamily="34" charset="0"/>
              <a:ea typeface="ＭＳ Ｐゴシック" pitchFamily="34" charset="-128"/>
            </a:endParaRPr>
          </a:p>
          <a:p>
            <a:r>
              <a:rPr lang="en-US" sz="1000" dirty="0">
                <a:latin typeface="Arial" pitchFamily="34" charset="0"/>
                <a:ea typeface="ＭＳ Ｐゴシック" pitchFamily="34" charset="-128"/>
              </a:rPr>
              <a:t>It’s also helpful to be </a:t>
            </a:r>
            <a:r>
              <a:rPr lang="en-US" sz="1000" b="1" dirty="0">
                <a:latin typeface="Arial" pitchFamily="34" charset="0"/>
                <a:ea typeface="ＭＳ Ｐゴシック" pitchFamily="34" charset="-128"/>
              </a:rPr>
              <a:t>comfortable speaking</a:t>
            </a:r>
            <a:r>
              <a:rPr lang="en-US" sz="1000" dirty="0">
                <a:latin typeface="Arial" pitchFamily="34" charset="0"/>
                <a:ea typeface="ＭＳ Ｐゴシック" pitchFamily="34" charset="-128"/>
              </a:rPr>
              <a:t> in group settings. You do not need to be a world-class public speaker. You just need to be comfortable speaking up and sharing your thoughts in an open, honest manner.</a:t>
            </a:r>
          </a:p>
          <a:p>
            <a:endParaRPr lang="en-US" sz="1000" dirty="0">
              <a:latin typeface="Arial" pitchFamily="34" charset="0"/>
              <a:ea typeface="ＭＳ Ｐゴシック" pitchFamily="34" charset="-128"/>
            </a:endParaRPr>
          </a:p>
          <a:p>
            <a:r>
              <a:rPr lang="en-US" sz="1000" dirty="0">
                <a:latin typeface="Arial" pitchFamily="34" charset="0"/>
                <a:ea typeface="ＭＳ Ｐゴシック" pitchFamily="34" charset="-128"/>
              </a:rPr>
              <a:t>As an advisor, you also need to be willing to </a:t>
            </a:r>
            <a:r>
              <a:rPr lang="en-US" sz="1000" b="1" dirty="0">
                <a:latin typeface="Arial" pitchFamily="34" charset="0"/>
                <a:ea typeface="ＭＳ Ｐゴシック" pitchFamily="34" charset="-128"/>
              </a:rPr>
              <a:t>share your experiences and input in a productive manner</a:t>
            </a:r>
            <a:r>
              <a:rPr lang="en-US" sz="1000" dirty="0">
                <a:latin typeface="Arial" pitchFamily="34" charset="0"/>
                <a:ea typeface="ＭＳ Ｐゴシック" pitchFamily="34" charset="-128"/>
              </a:rPr>
              <a:t>. This means being constructive instead of critical – thinking about how to make things better as opposed to focusing only on what is wrong.</a:t>
            </a:r>
          </a:p>
          <a:p>
            <a:endParaRPr lang="en-US" sz="1000" dirty="0">
              <a:latin typeface="Arial" pitchFamily="34" charset="0"/>
              <a:ea typeface="ＭＳ Ｐゴシック" pitchFamily="34" charset="-128"/>
            </a:endParaRPr>
          </a:p>
          <a:p>
            <a:r>
              <a:rPr lang="en-US" sz="1000" dirty="0" smtClean="0">
                <a:latin typeface="Arial" pitchFamily="34" charset="0"/>
                <a:ea typeface="ＭＳ Ｐゴシック" pitchFamily="34" charset="-128"/>
              </a:rPr>
              <a:t>It’s also helpful to be able to </a:t>
            </a:r>
            <a:r>
              <a:rPr lang="en-US" sz="1000" b="1" dirty="0">
                <a:latin typeface="Arial" pitchFamily="34" charset="0"/>
                <a:ea typeface="ＭＳ Ｐゴシック" pitchFamily="34" charset="-128"/>
              </a:rPr>
              <a:t>see beyond your own experiences </a:t>
            </a:r>
            <a:r>
              <a:rPr lang="en-US" sz="1000" dirty="0" smtClean="0">
                <a:latin typeface="Arial" pitchFamily="34" charset="0"/>
                <a:ea typeface="ＭＳ Ｐゴシック" pitchFamily="34" charset="-128"/>
              </a:rPr>
              <a:t>and have </a:t>
            </a:r>
            <a:r>
              <a:rPr lang="en-US" sz="1000" dirty="0">
                <a:latin typeface="Arial" pitchFamily="34" charset="0"/>
                <a:ea typeface="ＭＳ Ｐゴシック" pitchFamily="34" charset="-128"/>
              </a:rPr>
              <a:t>the willingness to contribute to multiple issues.</a:t>
            </a:r>
          </a:p>
          <a:p>
            <a:endParaRPr lang="en-US" sz="1000" dirty="0">
              <a:latin typeface="Arial" pitchFamily="34" charset="0"/>
              <a:ea typeface="ＭＳ Ｐゴシック" pitchFamily="34" charset="-128"/>
            </a:endParaRPr>
          </a:p>
          <a:p>
            <a:endParaRPr lang="en-US" sz="1000" dirty="0">
              <a:latin typeface="Arial" pitchFamily="34" charset="0"/>
              <a:ea typeface="ＭＳ Ｐゴシック" pitchFamily="34" charset="-128"/>
            </a:endParaRPr>
          </a:p>
        </p:txBody>
      </p:sp>
      <p:sp>
        <p:nvSpPr>
          <p:cNvPr id="61444" name="Slide Number Placeholder 3"/>
          <p:cNvSpPr>
            <a:spLocks noGrp="1"/>
          </p:cNvSpPr>
          <p:nvPr>
            <p:ph type="sldNum" sz="quarter" idx="5"/>
          </p:nvPr>
        </p:nvSpPr>
        <p:spPr bwMode="auto">
          <a:noFill/>
          <a:ln>
            <a:miter lim="800000"/>
            <a:headEnd/>
            <a:tailEnd/>
          </a:ln>
        </p:spPr>
        <p:txBody>
          <a:bodyPr/>
          <a:lstStyle/>
          <a:p>
            <a:fld id="{A1F62CB3-0526-4607-B46E-052901CB8408}" type="slidenum">
              <a:rPr lang="en-US" smtClean="0">
                <a:latin typeface="Arial" pitchFamily="34" charset="0"/>
                <a:ea typeface="ＭＳ Ｐゴシック" pitchFamily="34" charset="-128"/>
              </a:rPr>
              <a:pPr/>
              <a:t>24</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normAutofit/>
          </a:bodyPr>
          <a:lstStyle/>
          <a:p>
            <a:r>
              <a:rPr lang="en-US" sz="1000" dirty="0" smtClean="0">
                <a:latin typeface="Arial" pitchFamily="34" charset="0"/>
                <a:ea typeface="ＭＳ Ｐゴシック" pitchFamily="34" charset="-128"/>
              </a:rPr>
              <a:t>One of the things you will want to consider is whether becoming a patient and family advisor is right for you at this point in time. </a:t>
            </a:r>
          </a:p>
          <a:p>
            <a:endParaRPr lang="en-US" sz="1000" dirty="0" smtClean="0">
              <a:latin typeface="Arial" pitchFamily="34" charset="0"/>
              <a:ea typeface="ＭＳ Ｐゴシック" pitchFamily="34" charset="-128"/>
            </a:endParaRPr>
          </a:p>
          <a:p>
            <a:r>
              <a:rPr lang="en-US" sz="1000" dirty="0" smtClean="0">
                <a:latin typeface="Arial" pitchFamily="34" charset="0"/>
                <a:ea typeface="ＭＳ Ｐゴシック" pitchFamily="34" charset="-128"/>
              </a:rPr>
              <a:t>[</a:t>
            </a:r>
            <a:r>
              <a:rPr lang="en-US" sz="1000" i="1" dirty="0" smtClean="0">
                <a:latin typeface="Arial" pitchFamily="34" charset="0"/>
                <a:ea typeface="ＭＳ Ｐゴシック" pitchFamily="34" charset="-128"/>
              </a:rPr>
              <a:t>Refer to Handout: Tool 6: Am I Ready to Become an Advisor?]</a:t>
            </a:r>
          </a:p>
          <a:p>
            <a:endParaRPr lang="en-US" sz="1000" dirty="0" smtClean="0">
              <a:latin typeface="Arial" pitchFamily="34" charset="0"/>
              <a:ea typeface="ＭＳ Ｐゴシック" pitchFamily="34" charset="-128"/>
            </a:endParaRPr>
          </a:p>
          <a:p>
            <a:r>
              <a:rPr lang="en-US" sz="1000" dirty="0" smtClean="0">
                <a:latin typeface="Arial" pitchFamily="34" charset="0"/>
                <a:ea typeface="ＭＳ Ｐゴシック" pitchFamily="34" charset="-128"/>
              </a:rPr>
              <a:t>One of the handouts for this information session is a checklist called “Am I Ready to Become an Advisor?”</a:t>
            </a:r>
          </a:p>
          <a:p>
            <a:endParaRPr lang="en-US" sz="1000" dirty="0" smtClean="0">
              <a:latin typeface="Arial" pitchFamily="34" charset="0"/>
              <a:ea typeface="ＭＳ Ｐゴシック" pitchFamily="34" charset="-128"/>
            </a:endParaRPr>
          </a:p>
          <a:p>
            <a:r>
              <a:rPr lang="en-US" sz="1000" dirty="0" smtClean="0">
                <a:latin typeface="Arial" pitchFamily="34" charset="0"/>
                <a:ea typeface="ＭＳ Ｐゴシック" pitchFamily="34" charset="-128"/>
              </a:rPr>
              <a:t>Take a look at this checklist and see how you would respond to each of the statements. You may find that you need additional time before you are ready to become an advisor. Or you may find that you are in a good place and ready to pursue this opportunity.</a:t>
            </a:r>
          </a:p>
          <a:p>
            <a:endParaRPr lang="en-US" sz="1000" dirty="0" smtClean="0">
              <a:latin typeface="Arial" pitchFamily="34" charset="0"/>
              <a:ea typeface="ＭＳ Ｐゴシック" pitchFamily="34" charset="-128"/>
            </a:endParaRPr>
          </a:p>
          <a:p>
            <a:r>
              <a:rPr lang="en-US" sz="1000" dirty="0" smtClean="0">
                <a:latin typeface="Arial" pitchFamily="34" charset="0"/>
                <a:ea typeface="ＭＳ Ｐゴシック" pitchFamily="34" charset="-128"/>
              </a:rPr>
              <a:t>[</a:t>
            </a:r>
            <a:r>
              <a:rPr lang="en-US" sz="1000" i="1" dirty="0" smtClean="0">
                <a:latin typeface="Arial" pitchFamily="34" charset="0"/>
                <a:ea typeface="ＭＳ Ｐゴシック" pitchFamily="34" charset="-128"/>
              </a:rPr>
              <a:t>Give people time to review the checklist</a:t>
            </a:r>
            <a:r>
              <a:rPr lang="en-US" sz="1000" i="1" baseline="0" dirty="0" smtClean="0">
                <a:latin typeface="Arial" pitchFamily="34" charset="0"/>
                <a:ea typeface="ＭＳ Ｐゴシック" pitchFamily="34" charset="-128"/>
              </a:rPr>
              <a:t> </a:t>
            </a:r>
            <a:r>
              <a:rPr lang="en-US" sz="1000" i="1" dirty="0" smtClean="0">
                <a:latin typeface="Arial" pitchFamily="34" charset="0"/>
                <a:ea typeface="ＭＳ Ｐゴシック" pitchFamily="34" charset="-128"/>
              </a:rPr>
              <a:t>and ask if there are any items about which people have concerns or questions.</a:t>
            </a:r>
            <a:r>
              <a:rPr lang="en-US" sz="1000" dirty="0" smtClean="0">
                <a:latin typeface="Arial" pitchFamily="34" charset="0"/>
                <a:ea typeface="ＭＳ Ｐゴシック" pitchFamily="34" charset="-128"/>
              </a:rPr>
              <a:t>]</a:t>
            </a:r>
          </a:p>
        </p:txBody>
      </p:sp>
      <p:sp>
        <p:nvSpPr>
          <p:cNvPr id="4" name="Footer Placeholder 3"/>
          <p:cNvSpPr>
            <a:spLocks noGrp="1"/>
          </p:cNvSpPr>
          <p:nvPr>
            <p:ph type="ftr" sz="quarter" idx="4"/>
          </p:nvPr>
        </p:nvSpPr>
        <p:spPr/>
        <p:txBody>
          <a:bodyPr/>
          <a:lstStyle/>
          <a:p>
            <a:pPr>
              <a:defRPr/>
            </a:pPr>
            <a:r>
              <a:rPr lang="en-US" dirty="0"/>
              <a:t>Strategy 1: Working With Patients and Families as Advisors Information Session (Tool 5)</a:t>
            </a:r>
          </a:p>
        </p:txBody>
      </p:sp>
      <p:sp>
        <p:nvSpPr>
          <p:cNvPr id="62469" name="Slide Number Placeholder 4"/>
          <p:cNvSpPr>
            <a:spLocks noGrp="1"/>
          </p:cNvSpPr>
          <p:nvPr>
            <p:ph type="sldNum" sz="quarter" idx="5"/>
          </p:nvPr>
        </p:nvSpPr>
        <p:spPr bwMode="auto">
          <a:noFill/>
          <a:ln>
            <a:miter lim="800000"/>
            <a:headEnd/>
            <a:tailEnd/>
          </a:ln>
        </p:spPr>
        <p:txBody>
          <a:bodyPr/>
          <a:lstStyle/>
          <a:p>
            <a:fld id="{27C9B241-0D4E-427D-8D5E-778C37BFCDA4}" type="slidenum">
              <a:rPr lang="en-US" smtClean="0">
                <a:latin typeface="Arial" pitchFamily="34" charset="0"/>
                <a:ea typeface="ＭＳ Ｐゴシック" pitchFamily="34" charset="-128"/>
              </a:rPr>
              <a:pPr/>
              <a:t>25</a:t>
            </a:fld>
            <a:endParaRPr lang="en-US" dirty="0" smtClean="0">
              <a:latin typeface="Arial" pitchFamily="34" charset="0"/>
              <a:ea typeface="ＭＳ Ｐゴシック" pitchFamily="34"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p:txBody>
          <a:bodyPr wrap="square" numCol="1" anchor="t" anchorCtr="0" compatLnSpc="1">
            <a:prstTxWarp prst="textNoShape">
              <a:avLst/>
            </a:prstTxWarp>
            <a:noAutofit/>
          </a:bodyPr>
          <a:lstStyle/>
          <a:p>
            <a:pPr>
              <a:defRPr/>
            </a:pPr>
            <a:r>
              <a:rPr lang="en-US" sz="1000" dirty="0" smtClean="0">
                <a:latin typeface="Arial" pitchFamily="34" charset="0"/>
                <a:cs typeface="Arial" pitchFamily="34" charset="0"/>
              </a:rPr>
              <a:t>While you don’t need any special skills to be an advisor, other advisors have provided some tips that may be useful to you. Their tips include:</a:t>
            </a:r>
          </a:p>
          <a:p>
            <a:pPr>
              <a:buFontTx/>
              <a:buChar char="•"/>
              <a:defRPr/>
            </a:pPr>
            <a:r>
              <a:rPr lang="en-US" sz="1000" b="1" dirty="0" smtClean="0">
                <a:latin typeface="Arial" pitchFamily="34" charset="0"/>
                <a:cs typeface="Arial" pitchFamily="34" charset="0"/>
              </a:rPr>
              <a:t>Listen well. </a:t>
            </a:r>
            <a:r>
              <a:rPr lang="en-US" sz="1000" dirty="0" smtClean="0">
                <a:latin typeface="Arial" pitchFamily="34" charset="0"/>
                <a:cs typeface="Arial" pitchFamily="34" charset="0"/>
              </a:rPr>
              <a:t>Be open to everyone’s input and give people a chance to clarify their points before you respond. </a:t>
            </a:r>
          </a:p>
          <a:p>
            <a:pPr>
              <a:buFontTx/>
              <a:buChar char="•"/>
              <a:defRPr/>
            </a:pPr>
            <a:r>
              <a:rPr lang="en-US" sz="1000" b="1" dirty="0" smtClean="0">
                <a:latin typeface="Arial" pitchFamily="34" charset="0"/>
                <a:cs typeface="Arial" pitchFamily="34" charset="0"/>
              </a:rPr>
              <a:t>Ask questions. </a:t>
            </a:r>
            <a:r>
              <a:rPr lang="en-US" sz="1000" dirty="0" smtClean="0">
                <a:latin typeface="Arial" pitchFamily="34" charset="0"/>
                <a:cs typeface="Arial" pitchFamily="34" charset="0"/>
              </a:rPr>
              <a:t>As a patient or family in the hospital, staff may have done things or used terms that you didn’t understand. That can happen when you are working with a team as an advisor, too. Don’t be afraid to ask people to explain what they mean.</a:t>
            </a:r>
          </a:p>
          <a:p>
            <a:pPr>
              <a:buFontTx/>
              <a:buChar char="•"/>
              <a:defRPr/>
            </a:pPr>
            <a:r>
              <a:rPr lang="en-US" sz="1000" b="1" dirty="0" smtClean="0">
                <a:latin typeface="Arial" pitchFamily="34" charset="0"/>
                <a:cs typeface="Arial" pitchFamily="34" charset="0"/>
              </a:rPr>
              <a:t>Share your views. </a:t>
            </a:r>
            <a:r>
              <a:rPr lang="en-US" sz="1000" dirty="0" smtClean="0">
                <a:latin typeface="Arial" pitchFamily="34" charset="0"/>
                <a:cs typeface="Arial" pitchFamily="34" charset="0"/>
              </a:rPr>
              <a:t>Build on positive experiences whenever possible. It’s also helpful to share negative experiences. When you do, offer suggestions for improvement.</a:t>
            </a:r>
          </a:p>
          <a:p>
            <a:pPr>
              <a:buFontTx/>
              <a:buChar char="•"/>
              <a:defRPr/>
            </a:pPr>
            <a:r>
              <a:rPr lang="en-US" sz="1000" b="1" dirty="0" smtClean="0">
                <a:latin typeface="Arial" pitchFamily="34" charset="0"/>
                <a:cs typeface="Arial" pitchFamily="34" charset="0"/>
              </a:rPr>
              <a:t>Keep an open mind. </a:t>
            </a:r>
            <a:r>
              <a:rPr lang="en-US" sz="1000" dirty="0" smtClean="0">
                <a:latin typeface="Arial" pitchFamily="34" charset="0"/>
                <a:cs typeface="Arial" pitchFamily="34" charset="0"/>
              </a:rPr>
              <a:t>You will be working side by side with staff, clinicians, administrators, and other patient and family advisors. Because this is a diverse group of people, there is likely to be a wide variety of opinions so it’s helpful to try and see the broader view.</a:t>
            </a:r>
          </a:p>
          <a:p>
            <a:pPr>
              <a:buFontTx/>
              <a:buChar char="•"/>
              <a:defRPr/>
            </a:pPr>
            <a:r>
              <a:rPr lang="en-US" sz="1000" b="1" dirty="0" smtClean="0">
                <a:latin typeface="Arial" pitchFamily="34" charset="0"/>
                <a:cs typeface="Arial" pitchFamily="34" charset="0"/>
              </a:rPr>
              <a:t>Be willing to cope with disagreement. </a:t>
            </a:r>
            <a:r>
              <a:rPr lang="en-US" sz="1000" dirty="0" smtClean="0">
                <a:latin typeface="Arial" pitchFamily="34" charset="0"/>
                <a:cs typeface="Arial" pitchFamily="34" charset="0"/>
              </a:rPr>
              <a:t>One of the more challenging things you may experience is learning to express a different viewpoint than others or having someone disagree with something you believe deeply. It’s helpful to learn not to take things personally. </a:t>
            </a:r>
          </a:p>
          <a:p>
            <a:pPr>
              <a:buFontTx/>
              <a:buChar char="•"/>
              <a:defRPr/>
            </a:pPr>
            <a:r>
              <a:rPr lang="en-US" sz="1000" b="1" dirty="0" smtClean="0">
                <a:latin typeface="Arial" pitchFamily="34" charset="0"/>
                <a:cs typeface="Arial" pitchFamily="34" charset="0"/>
              </a:rPr>
              <a:t>Be respectful </a:t>
            </a:r>
            <a:r>
              <a:rPr lang="en-US" sz="1000" dirty="0" smtClean="0">
                <a:latin typeface="Arial" pitchFamily="34" charset="0"/>
                <a:cs typeface="Arial" pitchFamily="34" charset="0"/>
              </a:rPr>
              <a:t>and describe your point of view in terms of your perception or opinion rather than a matter of fact or truth for all families. </a:t>
            </a:r>
          </a:p>
          <a:p>
            <a:pPr>
              <a:buFontTx/>
              <a:buChar char="•"/>
              <a:defRPr/>
            </a:pPr>
            <a:r>
              <a:rPr lang="en-US" sz="1000" b="1" dirty="0" smtClean="0">
                <a:latin typeface="Arial" pitchFamily="34" charset="0"/>
                <a:cs typeface="Arial" pitchFamily="34" charset="0"/>
              </a:rPr>
              <a:t>Ask for feedback. </a:t>
            </a:r>
            <a:r>
              <a:rPr lang="en-US" sz="1000" dirty="0" smtClean="0">
                <a:latin typeface="Arial" pitchFamily="34" charset="0"/>
                <a:cs typeface="Arial" pitchFamily="34" charset="0"/>
              </a:rPr>
              <a:t>If there is a topic you would like to learn more about or some skill you would like to work on to be more effective as a council member, ask the staff liaison for resources, individuals to meet with, or time to discuss it further. </a:t>
            </a:r>
          </a:p>
          <a:p>
            <a:pPr>
              <a:buFontTx/>
              <a:buChar char="•"/>
              <a:defRPr/>
            </a:pPr>
            <a:r>
              <a:rPr lang="en-US" sz="1000" b="1" dirty="0" smtClean="0">
                <a:latin typeface="Arial" pitchFamily="34" charset="0"/>
                <a:cs typeface="Arial" pitchFamily="34" charset="0"/>
              </a:rPr>
              <a:t>Keep commitments. </a:t>
            </a:r>
            <a:r>
              <a:rPr lang="en-US" sz="1000" dirty="0" smtClean="0">
                <a:latin typeface="Arial" pitchFamily="34" charset="0"/>
                <a:cs typeface="Arial" pitchFamily="34" charset="0"/>
              </a:rPr>
              <a:t>Make sure you understand your commitments, and do what you have committed to do. If you have responsibilities in between meetings, be prepared to share information about your progress. Be on time for meetings and stay until the end.</a:t>
            </a:r>
          </a:p>
          <a:p>
            <a:pPr>
              <a:buFontTx/>
              <a:buChar char="•"/>
              <a:defRPr/>
            </a:pPr>
            <a:r>
              <a:rPr lang="en-US" sz="1000" b="1" dirty="0" smtClean="0">
                <a:latin typeface="Arial" pitchFamily="34" charset="0"/>
                <a:cs typeface="Arial" pitchFamily="34" charset="0"/>
              </a:rPr>
              <a:t>Think about your story. </a:t>
            </a:r>
            <a:r>
              <a:rPr lang="en-US" sz="1000" dirty="0" smtClean="0">
                <a:latin typeface="Arial" pitchFamily="34" charset="0"/>
                <a:cs typeface="Arial" pitchFamily="34" charset="0"/>
              </a:rPr>
              <a:t>It is important to think about your story. What were the good experiences you had in the hospital? What were the not so good experiences? Your story is one of the most powerful ways to inspire changes and improvements at our hospital. One of the handouts for this presentation is called </a:t>
            </a:r>
            <a:r>
              <a:rPr lang="en-US" sz="1000" i="1" dirty="0" smtClean="0">
                <a:latin typeface="Arial" pitchFamily="34" charset="0"/>
                <a:cs typeface="Arial" pitchFamily="34" charset="0"/>
              </a:rPr>
              <a:t>Sharing My Story: A Planning Worksheet. </a:t>
            </a:r>
            <a:r>
              <a:rPr lang="en-US" sz="1000" dirty="0" smtClean="0">
                <a:latin typeface="Arial" pitchFamily="34" charset="0"/>
                <a:cs typeface="Arial" pitchFamily="34" charset="0"/>
              </a:rPr>
              <a:t>[</a:t>
            </a:r>
            <a:r>
              <a:rPr lang="en-US" sz="1000" i="1" dirty="0" smtClean="0">
                <a:latin typeface="Arial" pitchFamily="34" charset="0"/>
                <a:cs typeface="Arial" pitchFamily="34" charset="0"/>
              </a:rPr>
              <a:t>Tool 7</a:t>
            </a:r>
            <a:r>
              <a:rPr lang="en-US" sz="1000" dirty="0" smtClean="0">
                <a:latin typeface="Arial" pitchFamily="34" charset="0"/>
                <a:cs typeface="Arial" pitchFamily="34" charset="0"/>
              </a:rPr>
              <a:t>] This handout can help you think through your story and what you might want to share. </a:t>
            </a:r>
          </a:p>
        </p:txBody>
      </p:sp>
      <p:sp>
        <p:nvSpPr>
          <p:cNvPr id="63492" name="Slide Number Placeholder 3"/>
          <p:cNvSpPr>
            <a:spLocks noGrp="1"/>
          </p:cNvSpPr>
          <p:nvPr>
            <p:ph type="sldNum" sz="quarter" idx="5"/>
          </p:nvPr>
        </p:nvSpPr>
        <p:spPr bwMode="auto">
          <a:noFill/>
          <a:ln>
            <a:miter lim="800000"/>
            <a:headEnd/>
            <a:tailEnd/>
          </a:ln>
        </p:spPr>
        <p:txBody>
          <a:bodyPr/>
          <a:lstStyle/>
          <a:p>
            <a:fld id="{5F51CA5A-1C75-4960-8D8C-FB6BA6D742B1}" type="slidenum">
              <a:rPr lang="en-US" smtClean="0">
                <a:latin typeface="Arial" pitchFamily="34" charset="0"/>
                <a:ea typeface="ＭＳ Ｐゴシック" pitchFamily="34" charset="-128"/>
              </a:rPr>
              <a:pPr/>
              <a:t>26</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normAutofit/>
          </a:bodyPr>
          <a:lstStyle/>
          <a:p>
            <a:r>
              <a:rPr lang="en-US" sz="1000" i="1" dirty="0" smtClean="0">
                <a:latin typeface="Arial" pitchFamily="34" charset="0"/>
                <a:ea typeface="ＭＳ Ｐゴシック" pitchFamily="34" charset="-128"/>
              </a:rPr>
              <a:t>[Modify this slide as needed to describe the training process at your hospital.]</a:t>
            </a:r>
          </a:p>
          <a:p>
            <a:endParaRPr lang="en-US" sz="1000" i="1" dirty="0" smtClean="0">
              <a:latin typeface="Arial" pitchFamily="34" charset="0"/>
              <a:ea typeface="ＭＳ Ｐゴシック" pitchFamily="34" charset="-128"/>
            </a:endParaRPr>
          </a:p>
          <a:p>
            <a:r>
              <a:rPr lang="en-US" sz="1000" dirty="0" smtClean="0">
                <a:latin typeface="Arial" pitchFamily="34" charset="0"/>
                <a:ea typeface="ＭＳ Ｐゴシック" pitchFamily="34" charset="-128"/>
              </a:rPr>
              <a:t>At our hospital, we have a patient and family advisor liaison whose job it is to recruit, train, and support our patient and family advisors as needed.</a:t>
            </a:r>
          </a:p>
          <a:p>
            <a:endParaRPr lang="en-US" sz="1000" dirty="0" smtClean="0">
              <a:latin typeface="Arial" pitchFamily="34" charset="0"/>
              <a:ea typeface="ＭＳ Ｐゴシック" pitchFamily="34" charset="-128"/>
            </a:endParaRPr>
          </a:p>
          <a:p>
            <a:r>
              <a:rPr lang="en-US" sz="1000" dirty="0" smtClean="0">
                <a:latin typeface="Arial" pitchFamily="34" charset="0"/>
                <a:ea typeface="ＭＳ Ｐゴシック" pitchFamily="34" charset="-128"/>
              </a:rPr>
              <a:t>[</a:t>
            </a:r>
            <a:r>
              <a:rPr lang="en-US" sz="1000" i="1" dirty="0" smtClean="0">
                <a:latin typeface="Arial" pitchFamily="34" charset="0"/>
                <a:ea typeface="ＭＳ Ｐゴシック" pitchFamily="34" charset="-128"/>
              </a:rPr>
              <a:t>Insert name</a:t>
            </a:r>
            <a:r>
              <a:rPr lang="en-US" sz="1000" dirty="0" smtClean="0">
                <a:latin typeface="Arial" pitchFamily="34" charset="0"/>
                <a:ea typeface="ＭＳ Ｐゴシック" pitchFamily="34" charset="-128"/>
              </a:rPr>
              <a:t>] coordinates all the activities of patient and family advisors and also works with hospital staff to prepare them to work together with patient and family advisors. [</a:t>
            </a:r>
            <a:r>
              <a:rPr lang="en-US" sz="1000" i="1" dirty="0" smtClean="0">
                <a:latin typeface="Arial" pitchFamily="34" charset="0"/>
                <a:ea typeface="ＭＳ Ｐゴシック" pitchFamily="34" charset="-128"/>
              </a:rPr>
              <a:t>She/he</a:t>
            </a:r>
            <a:r>
              <a:rPr lang="en-US" sz="1000" dirty="0" smtClean="0">
                <a:latin typeface="Arial" pitchFamily="34" charset="0"/>
                <a:ea typeface="ＭＳ Ｐゴシック" pitchFamily="34" charset="-128"/>
              </a:rPr>
              <a:t>] will make sure that you get any training you need and also will make sure you have completed all the necessary requirements. [</a:t>
            </a:r>
            <a:r>
              <a:rPr lang="en-US" sz="1000" i="1" dirty="0" smtClean="0">
                <a:latin typeface="Arial" pitchFamily="34" charset="0"/>
                <a:ea typeface="ＭＳ Ｐゴシック" pitchFamily="34" charset="-128"/>
              </a:rPr>
              <a:t>Insert name</a:t>
            </a:r>
            <a:r>
              <a:rPr lang="en-US" sz="1000" dirty="0" smtClean="0">
                <a:latin typeface="Arial" pitchFamily="34" charset="0"/>
                <a:ea typeface="ＭＳ Ｐゴシック" pitchFamily="34" charset="-128"/>
              </a:rPr>
              <a:t>] will be available to you by phone, email, or in-person to discuss your participation as an advisor. </a:t>
            </a:r>
          </a:p>
          <a:p>
            <a:endParaRPr lang="en-US" sz="1000" dirty="0" smtClean="0">
              <a:latin typeface="Arial" pitchFamily="34" charset="0"/>
              <a:ea typeface="ＭＳ Ｐゴシック" pitchFamily="34" charset="-128"/>
            </a:endParaRPr>
          </a:p>
          <a:p>
            <a:r>
              <a:rPr lang="en-US" sz="1000" dirty="0" smtClean="0">
                <a:latin typeface="Arial" pitchFamily="34" charset="0"/>
                <a:ea typeface="ＭＳ Ｐゴシック" pitchFamily="34" charset="-128"/>
              </a:rPr>
              <a:t>[</a:t>
            </a:r>
            <a:r>
              <a:rPr lang="en-US" sz="1000" i="1" dirty="0" smtClean="0">
                <a:latin typeface="Arial" pitchFamily="34" charset="0"/>
                <a:ea typeface="ＭＳ Ｐゴシック" pitchFamily="34" charset="-128"/>
              </a:rPr>
              <a:t>Insert name</a:t>
            </a:r>
            <a:r>
              <a:rPr lang="en-US" sz="1000" dirty="0" smtClean="0">
                <a:latin typeface="Arial" pitchFamily="34" charset="0"/>
                <a:ea typeface="ＭＳ Ｐゴシック" pitchFamily="34" charset="-128"/>
              </a:rPr>
              <a:t>] continues to work with all advisors, coaching and also getting feedback on the experience of being an advisor.</a:t>
            </a:r>
          </a:p>
          <a:p>
            <a:endParaRPr lang="en-US" sz="1000" dirty="0" smtClean="0">
              <a:latin typeface="Arial" pitchFamily="34" charset="0"/>
              <a:ea typeface="ＭＳ Ｐゴシック" pitchFamily="34" charset="-128"/>
            </a:endParaRPr>
          </a:p>
          <a:p>
            <a:r>
              <a:rPr lang="en-US" sz="1000" dirty="0" smtClean="0">
                <a:latin typeface="Arial" pitchFamily="34" charset="0"/>
                <a:ea typeface="ＭＳ Ｐゴシック" pitchFamily="34" charset="-128"/>
              </a:rPr>
              <a:t>In rare instances, the role of patient and family advisor isn’t a good fit. In this case, the staff liaison will meet with the advisor to discuss concerns and come to a resolution.</a:t>
            </a:r>
          </a:p>
        </p:txBody>
      </p:sp>
      <p:sp>
        <p:nvSpPr>
          <p:cNvPr id="64516" name="Slide Number Placeholder 3"/>
          <p:cNvSpPr>
            <a:spLocks noGrp="1"/>
          </p:cNvSpPr>
          <p:nvPr>
            <p:ph type="sldNum" sz="quarter" idx="5"/>
          </p:nvPr>
        </p:nvSpPr>
        <p:spPr bwMode="auto">
          <a:noFill/>
          <a:ln>
            <a:miter lim="800000"/>
            <a:headEnd/>
            <a:tailEnd/>
          </a:ln>
        </p:spPr>
        <p:txBody>
          <a:bodyPr/>
          <a:lstStyle/>
          <a:p>
            <a:fld id="{BBAD5102-A2D3-489E-9486-01741E5348C0}" type="slidenum">
              <a:rPr lang="en-US" smtClean="0">
                <a:latin typeface="Arial" pitchFamily="34" charset="0"/>
                <a:ea typeface="ＭＳ Ｐゴシック" pitchFamily="34" charset="-128"/>
              </a:rPr>
              <a:pPr/>
              <a:t>27</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000" dirty="0" smtClean="0">
                <a:latin typeface="Arial" pitchFamily="34" charset="0"/>
                <a:ea typeface="ＭＳ Ｐゴシック" pitchFamily="34" charset="-128"/>
              </a:rPr>
              <a:t>In terms of next steps in the process:</a:t>
            </a:r>
          </a:p>
          <a:p>
            <a:pPr>
              <a:buFontTx/>
              <a:buChar char="•"/>
            </a:pPr>
            <a:r>
              <a:rPr lang="en-US" sz="1000" dirty="0" smtClean="0">
                <a:latin typeface="Arial" pitchFamily="34" charset="0"/>
                <a:ea typeface="ＭＳ Ｐゴシック" pitchFamily="34" charset="-128"/>
              </a:rPr>
              <a:t>If you are still interested in becoming a patient and family advisor after today’s information session, please fill out the “My Participation Interests” form [Tool 8].</a:t>
            </a:r>
          </a:p>
          <a:p>
            <a:pPr>
              <a:buFontTx/>
              <a:buChar char="•"/>
            </a:pPr>
            <a:r>
              <a:rPr lang="en-US" sz="1000" dirty="0" smtClean="0">
                <a:latin typeface="Arial" pitchFamily="34" charset="0"/>
                <a:ea typeface="ＭＳ Ｐゴシック" pitchFamily="34" charset="-128"/>
              </a:rPr>
              <a:t>The staff liaison for advisors will review all of the forms, and then get in touch to schedule an interview. During the interview, we will talk about your interests and ways in which you can contribute as an advisor.</a:t>
            </a:r>
          </a:p>
          <a:p>
            <a:pPr>
              <a:buFontTx/>
              <a:buChar char="•"/>
            </a:pPr>
            <a:endParaRPr lang="en-US" sz="1000" dirty="0" smtClean="0">
              <a:latin typeface="Arial" pitchFamily="34" charset="0"/>
              <a:ea typeface="ＭＳ Ｐゴシック" pitchFamily="34" charset="-128"/>
            </a:endParaRPr>
          </a:p>
          <a:p>
            <a:pPr>
              <a:buFontTx/>
              <a:buChar char="•"/>
            </a:pPr>
            <a:r>
              <a:rPr lang="en-US" sz="1000" i="1" dirty="0" smtClean="0">
                <a:latin typeface="Arial" pitchFamily="34" charset="0"/>
                <a:ea typeface="ＭＳ Ｐゴシック" pitchFamily="34" charset="-128"/>
              </a:rPr>
              <a:t>[Add information as needed to describe the selection process at your hospital.]</a:t>
            </a:r>
          </a:p>
          <a:p>
            <a:pPr>
              <a:buFontTx/>
              <a:buChar char="•"/>
            </a:pPr>
            <a:endParaRPr lang="en-US" dirty="0" smtClean="0">
              <a:latin typeface="Arial" pitchFamily="34" charset="0"/>
              <a:ea typeface="ＭＳ Ｐゴシック" pitchFamily="34" charset="-128"/>
            </a:endParaRPr>
          </a:p>
        </p:txBody>
      </p:sp>
      <p:sp>
        <p:nvSpPr>
          <p:cNvPr id="4" name="Footer Placeholder 3"/>
          <p:cNvSpPr>
            <a:spLocks noGrp="1"/>
          </p:cNvSpPr>
          <p:nvPr>
            <p:ph type="ftr" sz="quarter" idx="4"/>
          </p:nvPr>
        </p:nvSpPr>
        <p:spPr/>
        <p:txBody>
          <a:bodyPr/>
          <a:lstStyle/>
          <a:p>
            <a:pPr>
              <a:defRPr/>
            </a:pPr>
            <a:r>
              <a:rPr lang="en-US" dirty="0"/>
              <a:t>Strategy 1: Working With Patients and Families as Advisors Information Session (Tool 5)</a:t>
            </a:r>
          </a:p>
        </p:txBody>
      </p:sp>
      <p:sp>
        <p:nvSpPr>
          <p:cNvPr id="65541" name="Slide Number Placeholder 4"/>
          <p:cNvSpPr>
            <a:spLocks noGrp="1"/>
          </p:cNvSpPr>
          <p:nvPr>
            <p:ph type="sldNum" sz="quarter" idx="5"/>
          </p:nvPr>
        </p:nvSpPr>
        <p:spPr bwMode="auto">
          <a:noFill/>
          <a:ln>
            <a:miter lim="800000"/>
            <a:headEnd/>
            <a:tailEnd/>
          </a:ln>
        </p:spPr>
        <p:txBody>
          <a:bodyPr/>
          <a:lstStyle/>
          <a:p>
            <a:fld id="{0FDA911B-84C6-40E3-99F6-580BD165C286}" type="slidenum">
              <a:rPr lang="en-US" smtClean="0">
                <a:latin typeface="Arial" pitchFamily="34" charset="0"/>
                <a:ea typeface="ＭＳ Ｐゴシック" pitchFamily="34" charset="-128"/>
              </a:rPr>
              <a:pPr/>
              <a:t>28</a:t>
            </a:fld>
            <a:endParaRPr lang="en-US" dirty="0" smtClean="0">
              <a:latin typeface="Arial" pitchFamily="34" charset="0"/>
              <a:ea typeface="ＭＳ Ｐゴシック" pitchFamily="34"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normAutofit/>
          </a:bodyPr>
          <a:lstStyle/>
          <a:p>
            <a:r>
              <a:rPr lang="en-US" sz="1000" dirty="0" smtClean="0">
                <a:latin typeface="Arial" pitchFamily="34" charset="0"/>
                <a:ea typeface="ＭＳ Ｐゴシック" pitchFamily="34" charset="-128"/>
              </a:rPr>
              <a:t>At this point, I would like to open it up for any questions you may have. If you have a question you would rather not discuss in a group setting, I’d be happy to talk with you individually after this session.</a:t>
            </a:r>
          </a:p>
        </p:txBody>
      </p:sp>
      <p:sp>
        <p:nvSpPr>
          <p:cNvPr id="66564" name="Slide Number Placeholder 3"/>
          <p:cNvSpPr>
            <a:spLocks noGrp="1"/>
          </p:cNvSpPr>
          <p:nvPr>
            <p:ph type="sldNum" sz="quarter" idx="5"/>
          </p:nvPr>
        </p:nvSpPr>
        <p:spPr bwMode="auto">
          <a:noFill/>
          <a:ln>
            <a:miter lim="800000"/>
            <a:headEnd/>
            <a:tailEnd/>
          </a:ln>
        </p:spPr>
        <p:txBody>
          <a:bodyPr/>
          <a:lstStyle/>
          <a:p>
            <a:fld id="{C4BA31C0-62DA-402C-ABCB-B7576E1B4895}" type="slidenum">
              <a:rPr lang="en-US" smtClean="0">
                <a:latin typeface="Arial" pitchFamily="34" charset="0"/>
                <a:ea typeface="ＭＳ Ｐゴシック" pitchFamily="34" charset="-128"/>
              </a:rPr>
              <a:pPr/>
              <a:t>29</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000" dirty="0">
                <a:latin typeface="Arial" pitchFamily="34" charset="0"/>
                <a:ea typeface="ＭＳ Ｐゴシック" pitchFamily="34" charset="-128"/>
              </a:rPr>
              <a:t>Let’s talk first about who patient and family advisors are, what kinds of things they do, and why they are so important </a:t>
            </a:r>
            <a:r>
              <a:rPr lang="en-US" sz="1000" dirty="0" smtClean="0">
                <a:latin typeface="Arial" pitchFamily="34" charset="0"/>
                <a:ea typeface="ＭＳ Ｐゴシック" pitchFamily="34" charset="-128"/>
              </a:rPr>
              <a:t>for improving quality and safety. </a:t>
            </a:r>
            <a:endParaRPr lang="en-US" sz="1000" dirty="0">
              <a:latin typeface="Arial" pitchFamily="34" charset="0"/>
              <a:ea typeface="ＭＳ Ｐゴシック" pitchFamily="34" charset="-128"/>
            </a:endParaRPr>
          </a:p>
        </p:txBody>
      </p:sp>
      <p:sp>
        <p:nvSpPr>
          <p:cNvPr id="39940" name="Slide Number Placeholder 3"/>
          <p:cNvSpPr>
            <a:spLocks noGrp="1"/>
          </p:cNvSpPr>
          <p:nvPr>
            <p:ph type="sldNum" sz="quarter" idx="5"/>
          </p:nvPr>
        </p:nvSpPr>
        <p:spPr bwMode="auto">
          <a:noFill/>
          <a:ln>
            <a:miter lim="800000"/>
            <a:headEnd/>
            <a:tailEnd/>
          </a:ln>
        </p:spPr>
        <p:txBody>
          <a:bodyPr/>
          <a:lstStyle/>
          <a:p>
            <a:fld id="{7630B61B-A771-454F-AD8A-E45FA04E6919}" type="slidenum">
              <a:rPr lang="en-US" smtClean="0">
                <a:latin typeface="Arial" pitchFamily="34" charset="0"/>
                <a:ea typeface="ＭＳ Ｐゴシック" pitchFamily="34" charset="-128"/>
              </a:rPr>
              <a:pPr/>
              <a:t>3</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a:xfrm>
            <a:off x="0" y="8829966"/>
            <a:ext cx="6477000" cy="466433"/>
          </a:xfrm>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normAutofit/>
          </a:bodyPr>
          <a:lstStyle/>
          <a:p>
            <a:r>
              <a:rPr lang="en-US" sz="1000" dirty="0" smtClean="0">
                <a:latin typeface="Arial" pitchFamily="34" charset="0"/>
                <a:ea typeface="ＭＳ Ｐゴシック" pitchFamily="34" charset="-128"/>
              </a:rPr>
              <a:t>I would like to end by reiterating how important patients and family advisors are to our hospital. The perspectives you have as individuals who have experienced care at our hospital provide us with unique insights and help us understand where we still have work to do. Having patient and family advisors also enables us to work together as partners to improve care experiences for all patients and families. </a:t>
            </a:r>
          </a:p>
          <a:p>
            <a:endParaRPr lang="en-US" sz="1000" dirty="0" smtClean="0">
              <a:latin typeface="Arial" pitchFamily="34" charset="0"/>
              <a:ea typeface="ＭＳ Ｐゴシック" pitchFamily="34" charset="-128"/>
            </a:endParaRPr>
          </a:p>
          <a:p>
            <a:r>
              <a:rPr lang="en-US" sz="1000" dirty="0" smtClean="0">
                <a:latin typeface="Arial" pitchFamily="34" charset="0"/>
                <a:ea typeface="ＭＳ Ｐゴシック" pitchFamily="34" charset="-128"/>
              </a:rPr>
              <a:t>And, like the slide says, improvement is a journey, and your stories make the journey worthwhile.</a:t>
            </a:r>
          </a:p>
        </p:txBody>
      </p:sp>
      <p:sp>
        <p:nvSpPr>
          <p:cNvPr id="67588" name="Slide Number Placeholder 3"/>
          <p:cNvSpPr>
            <a:spLocks noGrp="1"/>
          </p:cNvSpPr>
          <p:nvPr>
            <p:ph type="sldNum" sz="quarter" idx="5"/>
          </p:nvPr>
        </p:nvSpPr>
        <p:spPr bwMode="auto">
          <a:noFill/>
          <a:ln>
            <a:miter lim="800000"/>
            <a:headEnd/>
            <a:tailEnd/>
          </a:ln>
        </p:spPr>
        <p:txBody>
          <a:bodyPr/>
          <a:lstStyle/>
          <a:p>
            <a:fld id="{0483DC2A-95B6-4C4F-ABC5-E72BFE99FC16}" type="slidenum">
              <a:rPr lang="en-US" smtClean="0">
                <a:latin typeface="Arial" pitchFamily="34" charset="0"/>
                <a:ea typeface="ＭＳ Ｐゴシック" pitchFamily="34" charset="-128"/>
              </a:rPr>
              <a:pPr/>
              <a:t>30</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000" dirty="0" smtClean="0">
                <a:latin typeface="Arial" pitchFamily="34" charset="0"/>
                <a:ea typeface="ＭＳ Ｐゴシック" pitchFamily="34" charset="-128"/>
              </a:rPr>
              <a:t>Thank you for your time and interest today. If you would like additional information after this presentation, please feel free to contact me at any time.</a:t>
            </a:r>
          </a:p>
          <a:p>
            <a:endParaRPr lang="en-US" dirty="0" smtClean="0">
              <a:latin typeface="Arial" pitchFamily="34" charset="0"/>
              <a:ea typeface="ＭＳ Ｐゴシック" pitchFamily="34" charset="-128"/>
            </a:endParaRPr>
          </a:p>
        </p:txBody>
      </p:sp>
      <p:sp>
        <p:nvSpPr>
          <p:cNvPr id="68612" name="Slide Number Placeholder 3"/>
          <p:cNvSpPr>
            <a:spLocks noGrp="1"/>
          </p:cNvSpPr>
          <p:nvPr>
            <p:ph type="sldNum" sz="quarter" idx="5"/>
          </p:nvPr>
        </p:nvSpPr>
        <p:spPr bwMode="auto">
          <a:noFill/>
          <a:ln>
            <a:miter lim="800000"/>
            <a:headEnd/>
            <a:tailEnd/>
          </a:ln>
        </p:spPr>
        <p:txBody>
          <a:bodyPr/>
          <a:lstStyle/>
          <a:p>
            <a:fld id="{D8CC75A9-5364-4EC6-BDB9-F24913112B6A}" type="slidenum">
              <a:rPr lang="en-US" smtClean="0">
                <a:latin typeface="Arial" pitchFamily="34" charset="0"/>
                <a:ea typeface="ＭＳ Ｐゴシック" pitchFamily="34" charset="-128"/>
              </a:rPr>
              <a:pPr/>
              <a:t>31</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000" dirty="0">
                <a:latin typeface="Arial" pitchFamily="34" charset="0"/>
                <a:ea typeface="ＭＳ Ｐゴシック" pitchFamily="34" charset="-128"/>
              </a:rPr>
              <a:t>The overall role of a patient and family advisor is to help us improve the quality and safety of the health care that we provide. Advisors do this by helping us </a:t>
            </a:r>
            <a:r>
              <a:rPr lang="en-US" sz="1000" dirty="0" smtClean="0">
                <a:latin typeface="Arial" pitchFamily="34" charset="0"/>
                <a:ea typeface="ＭＳ Ｐゴシック" pitchFamily="34" charset="-128"/>
              </a:rPr>
              <a:t>learn </a:t>
            </a:r>
            <a:r>
              <a:rPr lang="en-US" sz="1000" dirty="0">
                <a:latin typeface="Arial" pitchFamily="34" charset="0"/>
                <a:ea typeface="ＭＳ Ｐゴシック" pitchFamily="34" charset="-128"/>
              </a:rPr>
              <a:t>first hand about what it’s like to be a patient or family member in our hospital. They give us insight from people who have “been there.” </a:t>
            </a:r>
          </a:p>
          <a:p>
            <a:endParaRPr lang="en-US" sz="1000" dirty="0">
              <a:latin typeface="Arial" pitchFamily="34" charset="0"/>
              <a:ea typeface="ＭＳ Ｐゴシック" pitchFamily="34" charset="-128"/>
            </a:endParaRPr>
          </a:p>
          <a:p>
            <a:r>
              <a:rPr lang="en-US" sz="1000" dirty="0">
                <a:latin typeface="Arial" pitchFamily="34" charset="0"/>
                <a:ea typeface="ＭＳ Ｐゴシック" pitchFamily="34" charset="-128"/>
              </a:rPr>
              <a:t>Nobody knows better than patients and family members what it’s like to be in the hospital. Your experiences about what went well and what things could be improved help us identify areas for change. And your feedback and input help us make changes to make the care experience better for all patients and families.</a:t>
            </a:r>
          </a:p>
          <a:p>
            <a:endParaRPr lang="en-US" sz="1000" dirty="0">
              <a:latin typeface="Arial" pitchFamily="34" charset="0"/>
              <a:ea typeface="ＭＳ Ｐゴシック" pitchFamily="34" charset="-128"/>
            </a:endParaRPr>
          </a:p>
          <a:p>
            <a:r>
              <a:rPr lang="en-US" sz="1000" dirty="0">
                <a:latin typeface="Arial" pitchFamily="34" charset="0"/>
                <a:ea typeface="ＭＳ Ｐゴシック" pitchFamily="34" charset="-128"/>
              </a:rPr>
              <a:t>As a patient and family advisor, you will be asked to give us your input, feedback, and perspectives. You may be asked to contribute to materials and resources that we develop for patients, provide feedback on how we deliver our services, contribute to the design of new facilities, provide input into policies, or give your thoughts about how we can improve experiences for all patients.</a:t>
            </a:r>
          </a:p>
          <a:p>
            <a:endParaRPr lang="en-US" sz="1000" dirty="0">
              <a:latin typeface="Arial" pitchFamily="34" charset="0"/>
              <a:ea typeface="ＭＳ Ｐゴシック" pitchFamily="34" charset="-128"/>
            </a:endParaRPr>
          </a:p>
          <a:p>
            <a:r>
              <a:rPr lang="en-US" sz="1000" i="1" dirty="0">
                <a:latin typeface="Arial" pitchFamily="34" charset="0"/>
                <a:ea typeface="ＭＳ Ｐゴシック" pitchFamily="34" charset="-128"/>
              </a:rPr>
              <a:t>[This is a good opportunity to insert a story about how patient and family input has made a difference at your hospital.]</a:t>
            </a:r>
          </a:p>
          <a:p>
            <a:endParaRPr lang="en-US" sz="1000" dirty="0">
              <a:latin typeface="Arial" pitchFamily="34" charset="0"/>
              <a:ea typeface="ＭＳ Ｐゴシック" pitchFamily="34" charset="-128"/>
            </a:endParaRPr>
          </a:p>
          <a:p>
            <a:endParaRPr lang="en-US" sz="1000" dirty="0">
              <a:latin typeface="Arial" pitchFamily="34" charset="0"/>
              <a:ea typeface="ＭＳ Ｐゴシック" pitchFamily="34" charset="-128"/>
            </a:endParaRPr>
          </a:p>
        </p:txBody>
      </p:sp>
      <p:sp>
        <p:nvSpPr>
          <p:cNvPr id="40964" name="Slide Number Placeholder 3"/>
          <p:cNvSpPr>
            <a:spLocks noGrp="1"/>
          </p:cNvSpPr>
          <p:nvPr>
            <p:ph type="sldNum" sz="quarter" idx="5"/>
          </p:nvPr>
        </p:nvSpPr>
        <p:spPr bwMode="auto">
          <a:noFill/>
          <a:ln>
            <a:miter lim="800000"/>
            <a:headEnd/>
            <a:tailEnd/>
          </a:ln>
        </p:spPr>
        <p:txBody>
          <a:bodyPr/>
          <a:lstStyle/>
          <a:p>
            <a:fld id="{7FA2A810-AAFC-4E72-BE14-2C5034BB8272}" type="slidenum">
              <a:rPr lang="en-US" smtClean="0">
                <a:latin typeface="Arial" pitchFamily="34" charset="0"/>
                <a:ea typeface="ＭＳ Ｐゴシック" pitchFamily="34" charset="-128"/>
              </a:rPr>
              <a:pPr/>
              <a:t>4</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a:xfrm>
            <a:off x="0" y="8686800"/>
            <a:ext cx="6248400" cy="607987"/>
          </a:xfrm>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000" dirty="0">
                <a:latin typeface="Arial" pitchFamily="34" charset="0"/>
                <a:ea typeface="ＭＳ Ｐゴシック" pitchFamily="34" charset="-128"/>
              </a:rPr>
              <a:t>Sometimes when people hear the term advisor, they wonder whether they have the right skills, knowledge, or experience to assume this role. </a:t>
            </a:r>
          </a:p>
          <a:p>
            <a:endParaRPr lang="en-US" sz="1000" dirty="0">
              <a:latin typeface="Arial" pitchFamily="34" charset="0"/>
              <a:ea typeface="ＭＳ Ｐゴシック" pitchFamily="34" charset="-128"/>
            </a:endParaRPr>
          </a:p>
          <a:p>
            <a:r>
              <a:rPr lang="en-US" sz="1000" dirty="0">
                <a:latin typeface="Arial" pitchFamily="34" charset="0"/>
                <a:ea typeface="ＭＳ Ｐゴシック" pitchFamily="34" charset="-128"/>
              </a:rPr>
              <a:t>Or, they think that clinicians and hospital staff are the only ones who know how to improve the care provided at the hospital. But that’s simply not true. </a:t>
            </a:r>
          </a:p>
          <a:p>
            <a:endParaRPr lang="en-US" sz="1000" dirty="0">
              <a:latin typeface="Arial" pitchFamily="34" charset="0"/>
              <a:ea typeface="ＭＳ Ｐゴシック" pitchFamily="34" charset="-128"/>
            </a:endParaRPr>
          </a:p>
          <a:p>
            <a:r>
              <a:rPr lang="en-US" sz="1000" dirty="0">
                <a:latin typeface="Arial" pitchFamily="34" charset="0"/>
                <a:ea typeface="ＭＳ Ｐゴシック" pitchFamily="34" charset="-128"/>
              </a:rPr>
              <a:t>To be an advisor, no special knowledge is required. Your health care experiences qualify you for the role. If you are a current patient or have received care here in the past 5 years, or you are the family member of a current patient or someone who has received care here in the past 5 years, you are eligible to be an advisor. We will provide you with any additional </a:t>
            </a:r>
            <a:r>
              <a:rPr lang="en-US" sz="1000" dirty="0" smtClean="0">
                <a:latin typeface="Arial" pitchFamily="34" charset="0"/>
                <a:ea typeface="ＭＳ Ｐゴシック" pitchFamily="34" charset="-128"/>
              </a:rPr>
              <a:t>information and support </a:t>
            </a:r>
            <a:r>
              <a:rPr lang="en-US" sz="1000" dirty="0">
                <a:latin typeface="Arial" pitchFamily="34" charset="0"/>
                <a:ea typeface="ＭＳ Ｐゴシック" pitchFamily="34" charset="-128"/>
              </a:rPr>
              <a:t>you need to </a:t>
            </a:r>
            <a:r>
              <a:rPr lang="en-US" sz="1000" dirty="0" smtClean="0">
                <a:latin typeface="Arial" pitchFamily="34" charset="0"/>
                <a:ea typeface="ＭＳ Ｐゴシック" pitchFamily="34" charset="-128"/>
              </a:rPr>
              <a:t>feel prepared.</a:t>
            </a:r>
            <a:endParaRPr lang="en-US" sz="1000" dirty="0">
              <a:latin typeface="Arial" pitchFamily="34" charset="0"/>
              <a:ea typeface="ＭＳ Ｐゴシック" pitchFamily="34" charset="-128"/>
            </a:endParaRPr>
          </a:p>
          <a:p>
            <a:endParaRPr lang="en-US" sz="1000" dirty="0">
              <a:latin typeface="Arial" pitchFamily="34" charset="0"/>
              <a:ea typeface="ＭＳ Ｐゴシック" pitchFamily="34" charset="-128"/>
            </a:endParaRPr>
          </a:p>
          <a:p>
            <a:r>
              <a:rPr lang="en-US" sz="1000" dirty="0">
                <a:latin typeface="Arial" pitchFamily="34" charset="0"/>
                <a:ea typeface="ＭＳ Ｐゴシック" pitchFamily="34" charset="-128"/>
              </a:rPr>
              <a:t>Remember, when it comes to the experience of being a patient or family member, you are the experts. </a:t>
            </a:r>
          </a:p>
        </p:txBody>
      </p:sp>
      <p:sp>
        <p:nvSpPr>
          <p:cNvPr id="41988" name="Slide Number Placeholder 3"/>
          <p:cNvSpPr>
            <a:spLocks noGrp="1"/>
          </p:cNvSpPr>
          <p:nvPr>
            <p:ph type="sldNum" sz="quarter" idx="5"/>
          </p:nvPr>
        </p:nvSpPr>
        <p:spPr bwMode="auto">
          <a:noFill/>
          <a:ln>
            <a:miter lim="800000"/>
            <a:headEnd/>
            <a:tailEnd/>
          </a:ln>
        </p:spPr>
        <p:txBody>
          <a:bodyPr/>
          <a:lstStyle/>
          <a:p>
            <a:fld id="{59431293-4473-4314-9732-471B6713F95E}" type="slidenum">
              <a:rPr lang="en-US" smtClean="0">
                <a:latin typeface="Arial" pitchFamily="34" charset="0"/>
                <a:ea typeface="ＭＳ Ｐゴシック" pitchFamily="34" charset="-128"/>
              </a:rPr>
              <a:pPr/>
              <a:t>5</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sz="1000" i="1" dirty="0" smtClean="0">
                <a:latin typeface="Arial" pitchFamily="34" charset="0"/>
                <a:ea typeface="ＭＳ Ｐゴシック" pitchFamily="34" charset="-128"/>
              </a:rPr>
              <a:t>[Adapt the following slides as needed to meet your hospital’s needs and to describe the opportunities available for advisors in your hospital.]</a:t>
            </a:r>
          </a:p>
          <a:p>
            <a:endParaRPr lang="en-US" dirty="0"/>
          </a:p>
        </p:txBody>
      </p:sp>
      <p:sp>
        <p:nvSpPr>
          <p:cNvPr id="4" name="Slide Number Placeholder 3"/>
          <p:cNvSpPr>
            <a:spLocks noGrp="1"/>
          </p:cNvSpPr>
          <p:nvPr>
            <p:ph type="sldNum" sz="quarter" idx="10"/>
          </p:nvPr>
        </p:nvSpPr>
        <p:spPr/>
        <p:txBody>
          <a:bodyPr/>
          <a:lstStyle/>
          <a:p>
            <a:fld id="{3FD8467A-F093-4DCA-A111-21C684D846B8}" type="slidenum">
              <a:rPr lang="en-US" smtClean="0"/>
              <a:pPr/>
              <a:t>6</a:t>
            </a:fld>
            <a:endParaRPr lang="en-US" dirty="0"/>
          </a:p>
        </p:txBody>
      </p:sp>
      <p:sp>
        <p:nvSpPr>
          <p:cNvPr id="5" name="Footer Placeholder 4"/>
          <p:cNvSpPr>
            <a:spLocks noGrp="1"/>
          </p:cNvSpPr>
          <p:nvPr>
            <p:ph type="ftr" sz="quarter" idx="4"/>
          </p:nvPr>
        </p:nvSpPr>
        <p:spPr>
          <a:xfrm>
            <a:off x="0" y="8829967"/>
            <a:ext cx="6172200" cy="466433"/>
          </a:xfrm>
        </p:spPr>
        <p:txBody>
          <a:bodyPr/>
          <a:lstStyle/>
          <a:p>
            <a:pPr>
              <a:defRPr/>
            </a:pPr>
            <a:r>
              <a:rPr lang="en-US" dirty="0"/>
              <a:t>Strategy 1: Working With Patients and Families as Advisors (Tool 5)</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000" i="1" dirty="0" smtClean="0">
                <a:latin typeface="Arial" pitchFamily="34" charset="0"/>
                <a:ea typeface="ＭＳ Ｐゴシック" pitchFamily="34" charset="-128"/>
              </a:rPr>
              <a:t>[Adapt </a:t>
            </a:r>
            <a:r>
              <a:rPr lang="en-US" sz="1000" i="1" dirty="0">
                <a:latin typeface="Arial" pitchFamily="34" charset="0"/>
                <a:ea typeface="ＭＳ Ｐゴシック" pitchFamily="34" charset="-128"/>
              </a:rPr>
              <a:t>the following slides as needed to meet your hospital’s needs and to describe the opportunities available for advisors in your hospital</a:t>
            </a:r>
            <a:r>
              <a:rPr lang="en-US" sz="1000" i="1" dirty="0" smtClean="0">
                <a:latin typeface="Arial" pitchFamily="34" charset="0"/>
                <a:ea typeface="ＭＳ Ｐゴシック" pitchFamily="34" charset="-128"/>
              </a:rPr>
              <a:t>.]</a:t>
            </a:r>
            <a:endParaRPr lang="en-US" sz="1000" i="1" dirty="0">
              <a:latin typeface="Arial" pitchFamily="34" charset="0"/>
              <a:ea typeface="ＭＳ Ｐゴシック" pitchFamily="34" charset="-128"/>
            </a:endParaRPr>
          </a:p>
        </p:txBody>
      </p:sp>
      <p:sp>
        <p:nvSpPr>
          <p:cNvPr id="44036" name="Slide Number Placeholder 3"/>
          <p:cNvSpPr>
            <a:spLocks noGrp="1"/>
          </p:cNvSpPr>
          <p:nvPr>
            <p:ph type="sldNum" sz="quarter" idx="5"/>
          </p:nvPr>
        </p:nvSpPr>
        <p:spPr bwMode="auto">
          <a:noFill/>
          <a:ln>
            <a:miter lim="800000"/>
            <a:headEnd/>
            <a:tailEnd/>
          </a:ln>
        </p:spPr>
        <p:txBody>
          <a:bodyPr/>
          <a:lstStyle/>
          <a:p>
            <a:fld id="{471A0B72-6C74-4A91-BF65-ADAFACD6F1FF}" type="slidenum">
              <a:rPr lang="en-US" smtClean="0">
                <a:latin typeface="Arial" pitchFamily="34" charset="0"/>
                <a:ea typeface="ＭＳ Ｐゴシック" pitchFamily="34" charset="-128"/>
              </a:rPr>
              <a:pPr/>
              <a:t>7</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a:defRPr/>
            </a:pPr>
            <a:r>
              <a:rPr lang="en-US" sz="1000" dirty="0">
                <a:latin typeface="Arial" pitchFamily="34" charset="0"/>
                <a:cs typeface="Arial" pitchFamily="34" charset="0"/>
              </a:rPr>
              <a:t>Sometimes we ask for advisors who are willing to be involved in specific projects or efforts at the hospital</a:t>
            </a:r>
            <a:r>
              <a:rPr lang="en-US" sz="1000" dirty="0" smtClean="0">
                <a:latin typeface="Arial" pitchFamily="34" charset="0"/>
                <a:cs typeface="Arial" pitchFamily="34" charset="0"/>
              </a:rPr>
              <a:t>. For </a:t>
            </a:r>
            <a:r>
              <a:rPr lang="en-US" sz="1000" dirty="0">
                <a:latin typeface="Arial" pitchFamily="34" charset="0"/>
                <a:cs typeface="Arial" pitchFamily="34" charset="0"/>
              </a:rPr>
              <a:t>example, we may ask advisors to:</a:t>
            </a:r>
          </a:p>
          <a:p>
            <a:pPr>
              <a:defRPr/>
            </a:pPr>
            <a:endParaRPr lang="en-US" sz="1000" dirty="0">
              <a:latin typeface="Arial" pitchFamily="34" charset="0"/>
              <a:cs typeface="Arial" pitchFamily="34" charset="0"/>
            </a:endParaRPr>
          </a:p>
          <a:p>
            <a:pPr>
              <a:buFont typeface="Arial" pitchFamily="34" charset="0"/>
              <a:buChar char="•"/>
              <a:defRPr/>
            </a:pPr>
            <a:r>
              <a:rPr lang="en-US" sz="1000" b="1" dirty="0">
                <a:latin typeface="Arial" pitchFamily="34" charset="0"/>
                <a:cs typeface="Arial" pitchFamily="34" charset="0"/>
              </a:rPr>
              <a:t>Participate in a discussion group </a:t>
            </a:r>
            <a:r>
              <a:rPr lang="en-US" sz="1000" dirty="0">
                <a:latin typeface="Arial" pitchFamily="34" charset="0"/>
                <a:cs typeface="Arial" pitchFamily="34" charset="0"/>
              </a:rPr>
              <a:t>to provide input into proposed changes in our care practices or policies. </a:t>
            </a:r>
          </a:p>
          <a:p>
            <a:pPr>
              <a:buFont typeface="Arial" pitchFamily="34" charset="0"/>
              <a:buNone/>
              <a:defRPr/>
            </a:pPr>
            <a:endParaRPr lang="en-US" sz="1000" dirty="0">
              <a:latin typeface="Arial" pitchFamily="34" charset="0"/>
              <a:cs typeface="Arial" pitchFamily="34" charset="0"/>
            </a:endParaRPr>
          </a:p>
          <a:p>
            <a:pPr>
              <a:buFont typeface="Arial" pitchFamily="34" charset="0"/>
              <a:buChar char="•"/>
              <a:defRPr/>
            </a:pPr>
            <a:r>
              <a:rPr lang="en-US" sz="1000" b="1" dirty="0">
                <a:latin typeface="Arial" pitchFamily="34" charset="0"/>
                <a:cs typeface="Arial" pitchFamily="34" charset="0"/>
              </a:rPr>
              <a:t>Review, revise, or help create informational materials for patients and families. </a:t>
            </a:r>
            <a:r>
              <a:rPr lang="en-US" sz="1000" dirty="0">
                <a:latin typeface="Arial" pitchFamily="34" charset="0"/>
                <a:cs typeface="Arial" pitchFamily="34" charset="0"/>
              </a:rPr>
              <a:t>As you probably remember, we give a lot of materials to patients and families while they are in the hospital – at admission, throughout the hospitalization, and before they go home. This includes things such as forms, health information, medication lists, and discharge instructions. We want these materials to be useful and easy to understand. Patient and family advisors help us create new materials or revise materials we already have. </a:t>
            </a:r>
          </a:p>
          <a:p>
            <a:pPr>
              <a:buFont typeface="Arial" pitchFamily="34" charset="0"/>
              <a:buChar char="•"/>
              <a:defRPr/>
            </a:pPr>
            <a:endParaRPr lang="en-US" sz="1000" b="1" dirty="0">
              <a:latin typeface="Arial" pitchFamily="34" charset="0"/>
              <a:cs typeface="Arial" pitchFamily="34" charset="0"/>
            </a:endParaRPr>
          </a:p>
          <a:p>
            <a:pPr>
              <a:buFont typeface="Arial" pitchFamily="34" charset="0"/>
              <a:buChar char="•"/>
              <a:defRPr/>
            </a:pPr>
            <a:r>
              <a:rPr lang="en-US" sz="1000" b="1" dirty="0">
                <a:latin typeface="Arial" pitchFamily="34" charset="0"/>
                <a:cs typeface="Arial" pitchFamily="34" charset="0"/>
              </a:rPr>
              <a:t>Participate as a member of a workgroup or committee </a:t>
            </a:r>
            <a:r>
              <a:rPr lang="en-US" sz="1000" dirty="0">
                <a:latin typeface="Arial" pitchFamily="34" charset="0"/>
                <a:cs typeface="Arial" pitchFamily="34" charset="0"/>
              </a:rPr>
              <a:t>to plan and implement specific changes. We have committees and work groups made up of doctors, nurses, and other hospital staff that work on different topics and issues. </a:t>
            </a:r>
            <a:r>
              <a:rPr lang="en-US" sz="1000" dirty="0" smtClean="0">
                <a:latin typeface="Arial" pitchFamily="34" charset="0"/>
                <a:cs typeface="Arial" pitchFamily="34" charset="0"/>
              </a:rPr>
              <a:t>These </a:t>
            </a:r>
            <a:r>
              <a:rPr lang="en-US" sz="1000" dirty="0">
                <a:latin typeface="Arial" pitchFamily="34" charset="0"/>
                <a:cs typeface="Arial" pitchFamily="34" charset="0"/>
              </a:rPr>
              <a:t>committees and </a:t>
            </a:r>
            <a:r>
              <a:rPr lang="en-US" sz="1000" dirty="0" smtClean="0">
                <a:latin typeface="Arial" pitchFamily="34" charset="0"/>
                <a:cs typeface="Arial" pitchFamily="34" charset="0"/>
              </a:rPr>
              <a:t>groups may </a:t>
            </a:r>
            <a:r>
              <a:rPr lang="en-US" sz="1000" dirty="0">
                <a:latin typeface="Arial" pitchFamily="34" charset="0"/>
                <a:cs typeface="Arial" pitchFamily="34" charset="0"/>
              </a:rPr>
              <a:t>invite patient and family advisors to get your views and ideas. You may be asked to participate in one or several meetings depending on the task. For example, you may be asked to participate on a workgroup and provide input related to implementing bedside shift changes, improving our communications about opportunities for patients and families to be involved in their care, or improving our discharge practices.</a:t>
            </a:r>
          </a:p>
          <a:p>
            <a:pPr>
              <a:defRPr/>
            </a:pPr>
            <a:endParaRPr lang="en-US" sz="1000" dirty="0">
              <a:latin typeface="Arial" pitchFamily="34" charset="0"/>
              <a:cs typeface="Arial" pitchFamily="34" charset="0"/>
            </a:endParaRPr>
          </a:p>
          <a:p>
            <a:pPr>
              <a:buFont typeface="Arial" pitchFamily="34" charset="0"/>
              <a:buChar char="•"/>
              <a:defRPr/>
            </a:pPr>
            <a:r>
              <a:rPr lang="en-US" sz="1000" b="1" dirty="0">
                <a:latin typeface="Arial" pitchFamily="34" charset="0"/>
                <a:cs typeface="Arial" pitchFamily="34" charset="0"/>
              </a:rPr>
              <a:t>Tell your story. </a:t>
            </a:r>
            <a:r>
              <a:rPr lang="en-US" sz="1000" dirty="0">
                <a:latin typeface="Arial" pitchFamily="34" charset="0"/>
                <a:cs typeface="Arial" pitchFamily="34" charset="0"/>
              </a:rPr>
              <a:t>We may also ask patient and family advisors to share their experiences of being in the hospital with clinicians and other staff. For example, you may be asked to tell your story during a training session for clinicians and hospital staff or to talk to hospital leadership about what it is like to be a patient or family member here.</a:t>
            </a:r>
          </a:p>
          <a:p>
            <a:pPr>
              <a:defRPr/>
            </a:pPr>
            <a:endParaRPr lang="en-US" sz="1000" dirty="0">
              <a:latin typeface="Arial" pitchFamily="34" charset="0"/>
              <a:cs typeface="Arial" pitchFamily="34" charset="0"/>
            </a:endParaRPr>
          </a:p>
        </p:txBody>
      </p:sp>
      <p:sp>
        <p:nvSpPr>
          <p:cNvPr id="4" name="Footer Placeholder 3"/>
          <p:cNvSpPr>
            <a:spLocks noGrp="1"/>
          </p:cNvSpPr>
          <p:nvPr>
            <p:ph type="ftr" sz="quarter" idx="4"/>
          </p:nvPr>
        </p:nvSpPr>
        <p:spPr/>
        <p:txBody>
          <a:bodyPr/>
          <a:lstStyle/>
          <a:p>
            <a:pPr>
              <a:defRPr/>
            </a:pPr>
            <a:r>
              <a:rPr lang="en-US" dirty="0"/>
              <a:t>Strategy 1: Working With Patients and Families as Advisors Information Session (Tool 5)</a:t>
            </a:r>
          </a:p>
        </p:txBody>
      </p:sp>
      <p:sp>
        <p:nvSpPr>
          <p:cNvPr id="45061" name="Slide Number Placeholder 4"/>
          <p:cNvSpPr>
            <a:spLocks noGrp="1"/>
          </p:cNvSpPr>
          <p:nvPr>
            <p:ph type="sldNum" sz="quarter" idx="5"/>
          </p:nvPr>
        </p:nvSpPr>
        <p:spPr bwMode="auto">
          <a:noFill/>
          <a:ln>
            <a:miter lim="800000"/>
            <a:headEnd/>
            <a:tailEnd/>
          </a:ln>
        </p:spPr>
        <p:txBody>
          <a:bodyPr/>
          <a:lstStyle/>
          <a:p>
            <a:fld id="{B5C9BDFC-E307-4364-B124-52FB8D0F6D39}" type="slidenum">
              <a:rPr lang="en-US" smtClean="0">
                <a:latin typeface="Arial" pitchFamily="34" charset="0"/>
                <a:ea typeface="ＭＳ Ｐゴシック" pitchFamily="34" charset="-128"/>
              </a:rPr>
              <a:pPr/>
              <a:t>8</a:t>
            </a:fld>
            <a:endParaRPr lang="en-US" dirty="0" smtClean="0">
              <a:latin typeface="Arial" pitchFamily="34"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000" i="1" dirty="0">
                <a:latin typeface="Arial" pitchFamily="34" charset="0"/>
                <a:ea typeface="ＭＳ Ｐゴシック" pitchFamily="34" charset="-128"/>
              </a:rPr>
              <a:t>[Note: Give a description of one or two projects to which advisors have already or could potentially contribute. As possible, include a graphic or photo on this slide that shows the activity.]</a:t>
            </a:r>
          </a:p>
          <a:p>
            <a:endParaRPr lang="en-US" sz="1000" dirty="0">
              <a:latin typeface="Arial" pitchFamily="34" charset="0"/>
              <a:ea typeface="ＭＳ Ｐゴシック" pitchFamily="34" charset="-128"/>
            </a:endParaRPr>
          </a:p>
        </p:txBody>
      </p:sp>
      <p:sp>
        <p:nvSpPr>
          <p:cNvPr id="46084" name="Slide Number Placeholder 3"/>
          <p:cNvSpPr>
            <a:spLocks noGrp="1"/>
          </p:cNvSpPr>
          <p:nvPr>
            <p:ph type="sldNum" sz="quarter" idx="5"/>
          </p:nvPr>
        </p:nvSpPr>
        <p:spPr bwMode="auto">
          <a:noFill/>
          <a:ln>
            <a:miter lim="800000"/>
            <a:headEnd/>
            <a:tailEnd/>
          </a:ln>
        </p:spPr>
        <p:txBody>
          <a:bodyPr/>
          <a:lstStyle/>
          <a:p>
            <a:fld id="{7628917C-80A0-4889-99DB-7BEB13CC4133}" type="slidenum">
              <a:rPr lang="en-US" smtClean="0">
                <a:latin typeface="Arial" pitchFamily="34" charset="0"/>
                <a:ea typeface="ＭＳ Ｐゴシック" pitchFamily="34" charset="-128"/>
              </a:rPr>
              <a:pPr/>
              <a:t>9</a:t>
            </a:fld>
            <a:endParaRPr lang="en-US" dirty="0" smtClean="0">
              <a:latin typeface="Arial" pitchFamily="34" charset="0"/>
              <a:ea typeface="ＭＳ Ｐゴシック" pitchFamily="34" charset="-128"/>
            </a:endParaRPr>
          </a:p>
        </p:txBody>
      </p:sp>
      <p:sp>
        <p:nvSpPr>
          <p:cNvPr id="5" name="Footer Placeholder 4"/>
          <p:cNvSpPr>
            <a:spLocks noGrp="1"/>
          </p:cNvSpPr>
          <p:nvPr>
            <p:ph type="ftr" sz="quarter" idx="4"/>
          </p:nvPr>
        </p:nvSpPr>
        <p:spPr/>
        <p:txBody>
          <a:bodyPr/>
          <a:lstStyle/>
          <a:p>
            <a:pPr>
              <a:defRPr/>
            </a:pPr>
            <a:r>
              <a:rPr lang="en-US" dirty="0"/>
              <a:t>Strategy 1: Working With Patients and Families as Advisors Information Session (Tool 5)</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title.png"/>
          <p:cNvPicPr>
            <a:picLocks noChangeAspect="1"/>
          </p:cNvPicPr>
          <p:nvPr userDrawn="1"/>
        </p:nvPicPr>
        <p:blipFill>
          <a:blip r:embed="rId2" cstate="print"/>
          <a:stretch>
            <a:fillRect/>
          </a:stretch>
        </p:blipFill>
        <p:spPr>
          <a:xfrm>
            <a:off x="0" y="0"/>
            <a:ext cx="9144000" cy="6858000"/>
          </a:xfrm>
          <a:prstGeom prst="rect">
            <a:avLst/>
          </a:prstGeom>
        </p:spPr>
      </p:pic>
      <p:sp>
        <p:nvSpPr>
          <p:cNvPr id="2" name="Title 1"/>
          <p:cNvSpPr>
            <a:spLocks noGrp="1"/>
          </p:cNvSpPr>
          <p:nvPr>
            <p:ph type="ctrTitle"/>
          </p:nvPr>
        </p:nvSpPr>
        <p:spPr>
          <a:xfrm>
            <a:off x="685800" y="1200149"/>
            <a:ext cx="7772400" cy="2609851"/>
          </a:xfrm>
        </p:spPr>
        <p:txBody>
          <a:bodyPr anchor="b">
            <a:noAutofit/>
          </a:bodyPr>
          <a:lstStyle>
            <a:lvl1pPr>
              <a:lnSpc>
                <a:spcPts val="5400"/>
              </a:lnSpc>
              <a:defRPr sz="4800"/>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962400"/>
            <a:ext cx="6400800" cy="381000"/>
          </a:xfrm>
        </p:spPr>
        <p:txBody>
          <a:bodyPr anchor="ctr">
            <a:normAutofit/>
          </a:bodyPr>
          <a:lstStyle>
            <a:lvl1pPr marL="0" indent="0" algn="l">
              <a:buNone/>
              <a:defRPr sz="1200">
                <a:solidFill>
                  <a:srgbClr val="6E6E6E"/>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a:xfrm>
            <a:off x="5029200" y="6356350"/>
            <a:ext cx="1295400" cy="365125"/>
          </a:xfrm>
        </p:spPr>
        <p:txBody>
          <a:bodyPr/>
          <a:lstStyle/>
          <a:p>
            <a:fld id="{4C095ED0-09FD-481C-BC20-EAB680F3EE76}" type="datetime1">
              <a:rPr lang="en-US" smtClean="0"/>
              <a:pPr/>
              <a:t>8/23/2013</a:t>
            </a:fld>
            <a:endParaRPr lang="en-US" dirty="0"/>
          </a:p>
        </p:txBody>
      </p:sp>
      <p:sp>
        <p:nvSpPr>
          <p:cNvPr id="5" name="Footer Placeholder 4"/>
          <p:cNvSpPr>
            <a:spLocks noGrp="1"/>
          </p:cNvSpPr>
          <p:nvPr>
            <p:ph type="ftr" sz="quarter" idx="11"/>
          </p:nvPr>
        </p:nvSpPr>
        <p:spPr>
          <a:xfrm>
            <a:off x="533400" y="6356350"/>
            <a:ext cx="4419600" cy="365125"/>
          </a:xfrm>
        </p:spPr>
        <p:txBody>
          <a:bodyPr/>
          <a:lstStyle/>
          <a:p>
            <a:r>
              <a:rPr lang="en-US" dirty="0" smtClean="0">
                <a:latin typeface="Rockwell" pitchFamily="18" charset="0"/>
              </a:rPr>
              <a:t>Strategy 1</a:t>
            </a:r>
            <a:r>
              <a:rPr lang="en-US" dirty="0" smtClean="0"/>
              <a:t>: Patient &amp; Family Advisor Information Session (Tool 5)</a:t>
            </a:r>
          </a:p>
        </p:txBody>
      </p:sp>
      <p:sp>
        <p:nvSpPr>
          <p:cNvPr id="6" name="Slide Number Placeholder 5"/>
          <p:cNvSpPr>
            <a:spLocks noGrp="1"/>
          </p:cNvSpPr>
          <p:nvPr>
            <p:ph type="sldNum" sz="quarter" idx="12"/>
          </p:nvPr>
        </p:nvSpPr>
        <p:spPr/>
        <p:txBody>
          <a:bodyPr/>
          <a:lstStyle/>
          <a:p>
            <a:fld id="{63611735-472E-45BE-B5C5-600BD582DC47}" type="slidenum">
              <a:rPr lang="en-US" smtClean="0"/>
              <a:pPr/>
              <a:t>‹#›</a:t>
            </a:fld>
            <a:endParaRPr lang="en-US" dirty="0"/>
          </a:p>
        </p:txBody>
      </p:sp>
      <p:sp>
        <p:nvSpPr>
          <p:cNvPr id="8" name="TextBox 7"/>
          <p:cNvSpPr txBox="1"/>
          <p:nvPr userDrawn="1"/>
        </p:nvSpPr>
        <p:spPr>
          <a:xfrm>
            <a:off x="685800" y="304800"/>
            <a:ext cx="4495800" cy="276999"/>
          </a:xfrm>
          <a:prstGeom prst="rect">
            <a:avLst/>
          </a:prstGeom>
          <a:noFill/>
        </p:spPr>
        <p:txBody>
          <a:bodyPr wrap="square" rtlCol="0">
            <a:spAutoFit/>
          </a:bodyPr>
          <a:lstStyle/>
          <a:p>
            <a:r>
              <a:rPr lang="en-US" sz="1200" b="1" dirty="0" smtClean="0">
                <a:latin typeface="Corbel" pitchFamily="34" charset="0"/>
              </a:rPr>
              <a:t>Guide</a:t>
            </a:r>
            <a:r>
              <a:rPr lang="en-US" sz="1200" b="1" baseline="0" dirty="0" smtClean="0">
                <a:latin typeface="Corbel" pitchFamily="34" charset="0"/>
              </a:rPr>
              <a:t> to Patient &amp; Family Engagement</a:t>
            </a:r>
            <a:endParaRPr lang="en-US" sz="1200" b="1" dirty="0">
              <a:latin typeface="Corbel" pitchFamily="34"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5068BF-D70D-46DA-B820-DF81E9E13993}" type="datetime1">
              <a:rPr lang="en-US" smtClean="0"/>
              <a:pPr/>
              <a:t>8/23/2013</a:t>
            </a:fld>
            <a:endParaRPr lang="en-US" dirty="0"/>
          </a:p>
        </p:txBody>
      </p:sp>
      <p:sp>
        <p:nvSpPr>
          <p:cNvPr id="5" name="Footer Placeholder 4"/>
          <p:cNvSpPr>
            <a:spLocks noGrp="1"/>
          </p:cNvSpPr>
          <p:nvPr>
            <p:ph type="ftr" sz="quarter" idx="11"/>
          </p:nvPr>
        </p:nvSpPr>
        <p:spPr>
          <a:xfrm>
            <a:off x="533400" y="6356350"/>
            <a:ext cx="4343400" cy="365125"/>
          </a:xfrm>
        </p:spPr>
        <p:txBody>
          <a:bodyPr/>
          <a:lstStyle/>
          <a:p>
            <a:r>
              <a:rPr lang="en-US" dirty="0" smtClean="0"/>
              <a:t>Strategy 1: Patient &amp; Family Advisor Information Session (Tool 5)</a:t>
            </a:r>
            <a:endParaRPr lang="en-US" dirty="0"/>
          </a:p>
        </p:txBody>
      </p:sp>
      <p:sp>
        <p:nvSpPr>
          <p:cNvPr id="6" name="Slide Number Placeholder 5"/>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CC9FCB-5A57-4500-A833-FA9A6329A87F}" type="datetime1">
              <a:rPr lang="en-US" smtClean="0"/>
              <a:pPr/>
              <a:t>8/23/2013</a:t>
            </a:fld>
            <a:endParaRPr lang="en-US" dirty="0"/>
          </a:p>
        </p:txBody>
      </p:sp>
      <p:sp>
        <p:nvSpPr>
          <p:cNvPr id="5" name="Footer Placeholder 4"/>
          <p:cNvSpPr>
            <a:spLocks noGrp="1"/>
          </p:cNvSpPr>
          <p:nvPr>
            <p:ph type="ftr" sz="quarter" idx="11"/>
          </p:nvPr>
        </p:nvSpPr>
        <p:spPr>
          <a:xfrm>
            <a:off x="533400" y="6356350"/>
            <a:ext cx="4343400" cy="365125"/>
          </a:xfrm>
        </p:spPr>
        <p:txBody>
          <a:bodyPr/>
          <a:lstStyle/>
          <a:p>
            <a:r>
              <a:rPr lang="en-US" dirty="0" smtClean="0"/>
              <a:t>Strategy 1: Patient &amp; Family Advisor Information Session (Tool 5)</a:t>
            </a:r>
            <a:endParaRPr lang="en-US" dirty="0"/>
          </a:p>
        </p:txBody>
      </p:sp>
      <p:sp>
        <p:nvSpPr>
          <p:cNvPr id="6" name="Slide Number Placeholder 5"/>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Section Header">
    <p:spTree>
      <p:nvGrpSpPr>
        <p:cNvPr id="1" name=""/>
        <p:cNvGrpSpPr/>
        <p:nvPr/>
      </p:nvGrpSpPr>
      <p:grpSpPr>
        <a:xfrm>
          <a:off x="0" y="0"/>
          <a:ext cx="0" cy="0"/>
          <a:chOff x="0" y="0"/>
          <a:chExt cx="0" cy="0"/>
        </a:xfrm>
      </p:grpSpPr>
      <p:cxnSp>
        <p:nvCxnSpPr>
          <p:cNvPr id="4" name="Straight Connector 7"/>
          <p:cNvCxnSpPr>
            <a:cxnSpLocks noChangeShapeType="1"/>
          </p:cNvCxnSpPr>
          <p:nvPr/>
        </p:nvCxnSpPr>
        <p:spPr bwMode="auto">
          <a:xfrm>
            <a:off x="914400" y="3798888"/>
            <a:ext cx="7580313" cy="0"/>
          </a:xfrm>
          <a:prstGeom prst="line">
            <a:avLst/>
          </a:prstGeom>
          <a:noFill/>
          <a:ln w="25400">
            <a:solidFill>
              <a:srgbClr val="969696"/>
            </a:solidFill>
            <a:round/>
            <a:headEnd/>
            <a:tailEnd/>
          </a:ln>
        </p:spPr>
      </p:cxnSp>
      <p:sp>
        <p:nvSpPr>
          <p:cNvPr id="3" name="Text Placeholder 2"/>
          <p:cNvSpPr>
            <a:spLocks noGrp="1"/>
          </p:cNvSpPr>
          <p:nvPr>
            <p:ph type="body" idx="1"/>
          </p:nvPr>
        </p:nvSpPr>
        <p:spPr>
          <a:xfrm>
            <a:off x="914399" y="2209800"/>
            <a:ext cx="7580313" cy="1500187"/>
          </a:xfrm>
        </p:spPr>
        <p:txBody>
          <a:bodyPr lIns="0" rIns="0" anchor="b"/>
          <a:lstStyle>
            <a:lvl1pPr marL="0" indent="0">
              <a:buNone/>
              <a:defRPr sz="4000" b="1">
                <a:solidFill>
                  <a:srgbClr val="0066CC"/>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9" name="Text Placeholder 8"/>
          <p:cNvSpPr>
            <a:spLocks noGrp="1"/>
          </p:cNvSpPr>
          <p:nvPr>
            <p:ph type="body" sz="quarter" idx="10"/>
          </p:nvPr>
        </p:nvSpPr>
        <p:spPr>
          <a:xfrm>
            <a:off x="914400" y="3962400"/>
            <a:ext cx="7504470" cy="1447800"/>
          </a:xfrm>
        </p:spPr>
        <p:txBody>
          <a:bodyPr lIns="0" rIns="0"/>
          <a:lstStyle>
            <a:lvl1pPr>
              <a:buNone/>
              <a:defRPr/>
            </a:lvl1pPr>
          </a:lstStyle>
          <a:p>
            <a:pPr lvl="0"/>
            <a:r>
              <a:rPr lang="en-US" smtClean="0"/>
              <a:t>Click to edit Master text styles</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3_Section Header">
    <p:spTree>
      <p:nvGrpSpPr>
        <p:cNvPr id="1" name=""/>
        <p:cNvGrpSpPr/>
        <p:nvPr/>
      </p:nvGrpSpPr>
      <p:grpSpPr>
        <a:xfrm>
          <a:off x="0" y="0"/>
          <a:ext cx="0" cy="0"/>
          <a:chOff x="0" y="0"/>
          <a:chExt cx="0" cy="0"/>
        </a:xfrm>
      </p:grpSpPr>
      <p:cxnSp>
        <p:nvCxnSpPr>
          <p:cNvPr id="4" name="Straight Connector 7"/>
          <p:cNvCxnSpPr>
            <a:cxnSpLocks noChangeShapeType="1"/>
          </p:cNvCxnSpPr>
          <p:nvPr/>
        </p:nvCxnSpPr>
        <p:spPr bwMode="auto">
          <a:xfrm>
            <a:off x="914400" y="3798888"/>
            <a:ext cx="7580313" cy="0"/>
          </a:xfrm>
          <a:prstGeom prst="line">
            <a:avLst/>
          </a:prstGeom>
          <a:noFill/>
          <a:ln w="25400">
            <a:solidFill>
              <a:srgbClr val="969696"/>
            </a:solidFill>
            <a:round/>
            <a:headEnd/>
            <a:tailEnd/>
          </a:ln>
        </p:spPr>
      </p:cxnSp>
      <p:sp>
        <p:nvSpPr>
          <p:cNvPr id="3" name="Text Placeholder 2"/>
          <p:cNvSpPr>
            <a:spLocks noGrp="1"/>
          </p:cNvSpPr>
          <p:nvPr>
            <p:ph type="body" idx="1"/>
          </p:nvPr>
        </p:nvSpPr>
        <p:spPr>
          <a:xfrm>
            <a:off x="914399" y="2209800"/>
            <a:ext cx="7580313" cy="1500187"/>
          </a:xfrm>
        </p:spPr>
        <p:txBody>
          <a:bodyPr lIns="0" rIns="0" anchor="b"/>
          <a:lstStyle>
            <a:lvl1pPr marL="0" indent="0">
              <a:buNone/>
              <a:defRPr sz="4000" b="1">
                <a:solidFill>
                  <a:srgbClr val="0066CC"/>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9" name="Text Placeholder 8"/>
          <p:cNvSpPr>
            <a:spLocks noGrp="1"/>
          </p:cNvSpPr>
          <p:nvPr>
            <p:ph type="body" sz="quarter" idx="10"/>
          </p:nvPr>
        </p:nvSpPr>
        <p:spPr>
          <a:xfrm>
            <a:off x="914400" y="3962400"/>
            <a:ext cx="7504470" cy="1447800"/>
          </a:xfrm>
        </p:spPr>
        <p:txBody>
          <a:bodyPr lIns="0" rIns="0"/>
          <a:lstStyle>
            <a:lvl1pPr>
              <a:buNone/>
              <a:defRPr/>
            </a:lvl1pPr>
          </a:lstStyle>
          <a:p>
            <a:pPr lvl="0"/>
            <a:r>
              <a:rPr lang="en-US" smtClean="0"/>
              <a:t>Click to edit Master text styles</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4_Section Header">
    <p:spTree>
      <p:nvGrpSpPr>
        <p:cNvPr id="1" name=""/>
        <p:cNvGrpSpPr/>
        <p:nvPr/>
      </p:nvGrpSpPr>
      <p:grpSpPr>
        <a:xfrm>
          <a:off x="0" y="0"/>
          <a:ext cx="0" cy="0"/>
          <a:chOff x="0" y="0"/>
          <a:chExt cx="0" cy="0"/>
        </a:xfrm>
      </p:grpSpPr>
      <p:cxnSp>
        <p:nvCxnSpPr>
          <p:cNvPr id="4" name="Straight Connector 7"/>
          <p:cNvCxnSpPr>
            <a:cxnSpLocks noChangeShapeType="1"/>
          </p:cNvCxnSpPr>
          <p:nvPr/>
        </p:nvCxnSpPr>
        <p:spPr bwMode="auto">
          <a:xfrm>
            <a:off x="914400" y="3798888"/>
            <a:ext cx="7580313" cy="0"/>
          </a:xfrm>
          <a:prstGeom prst="line">
            <a:avLst/>
          </a:prstGeom>
          <a:noFill/>
          <a:ln w="25400">
            <a:solidFill>
              <a:srgbClr val="969696"/>
            </a:solidFill>
            <a:round/>
            <a:headEnd/>
            <a:tailEnd/>
          </a:ln>
        </p:spPr>
      </p:cxnSp>
      <p:sp>
        <p:nvSpPr>
          <p:cNvPr id="3" name="Text Placeholder 2"/>
          <p:cNvSpPr>
            <a:spLocks noGrp="1"/>
          </p:cNvSpPr>
          <p:nvPr>
            <p:ph type="body" idx="1"/>
          </p:nvPr>
        </p:nvSpPr>
        <p:spPr>
          <a:xfrm>
            <a:off x="914399" y="2209800"/>
            <a:ext cx="7580313" cy="1500187"/>
          </a:xfrm>
        </p:spPr>
        <p:txBody>
          <a:bodyPr lIns="0" rIns="0" anchor="b"/>
          <a:lstStyle>
            <a:lvl1pPr marL="0" indent="0">
              <a:buNone/>
              <a:defRPr sz="4000" b="1">
                <a:solidFill>
                  <a:srgbClr val="0066CC"/>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9" name="Text Placeholder 8"/>
          <p:cNvSpPr>
            <a:spLocks noGrp="1"/>
          </p:cNvSpPr>
          <p:nvPr>
            <p:ph type="body" sz="quarter" idx="10"/>
          </p:nvPr>
        </p:nvSpPr>
        <p:spPr>
          <a:xfrm>
            <a:off x="914400" y="3962400"/>
            <a:ext cx="7504470" cy="1447800"/>
          </a:xfrm>
        </p:spPr>
        <p:txBody>
          <a:bodyPr lIns="0" rIns="0"/>
          <a:lstStyle>
            <a:lvl1pPr>
              <a:buNone/>
              <a:defRPr/>
            </a:lvl1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482CC7-C7A0-43D2-B9CB-176EDA37B624}" type="datetime1">
              <a:rPr lang="en-US" smtClean="0"/>
              <a:pPr/>
              <a:t>8/23/2013</a:t>
            </a:fld>
            <a:endParaRPr lang="en-US" dirty="0"/>
          </a:p>
        </p:txBody>
      </p:sp>
      <p:sp>
        <p:nvSpPr>
          <p:cNvPr id="5" name="Footer Placeholder 4"/>
          <p:cNvSpPr>
            <a:spLocks noGrp="1"/>
          </p:cNvSpPr>
          <p:nvPr>
            <p:ph type="ftr" sz="quarter" idx="11"/>
          </p:nvPr>
        </p:nvSpPr>
        <p:spPr>
          <a:xfrm>
            <a:off x="533400" y="6356350"/>
            <a:ext cx="4495800" cy="365125"/>
          </a:xfrm>
        </p:spPr>
        <p:txBody>
          <a:bodyPr/>
          <a:lstStyle/>
          <a:p>
            <a:r>
              <a:rPr lang="en-US" dirty="0" smtClean="0">
                <a:latin typeface="Rockwell" pitchFamily="18" charset="0"/>
              </a:rPr>
              <a:t>Strategy 1</a:t>
            </a:r>
            <a:r>
              <a:rPr lang="en-US" dirty="0" smtClean="0"/>
              <a:t>: Patient &amp; Family Advisor Information Session (Tool 5)</a:t>
            </a:r>
          </a:p>
        </p:txBody>
      </p:sp>
      <p:sp>
        <p:nvSpPr>
          <p:cNvPr id="6" name="Slide Number Placeholder 5"/>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section.jpg"/>
          <p:cNvPicPr>
            <a:picLocks noChangeAspect="1"/>
          </p:cNvPicPr>
          <p:nvPr userDrawn="1"/>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722313" y="1981200"/>
            <a:ext cx="7772400" cy="1362075"/>
          </a:xfrm>
        </p:spPr>
        <p:txBody>
          <a:bodyPr anchor="b"/>
          <a:lstStyle>
            <a:lvl1pPr algn="l">
              <a:defRPr sz="4000" b="0" cap="all">
                <a:latin typeface="Rockwell"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4267200"/>
            <a:ext cx="7772400" cy="1500187"/>
          </a:xfrm>
        </p:spPr>
        <p:txBody>
          <a:bodyPr anchor="t">
            <a:normAutofit/>
          </a:bodyPr>
          <a:lstStyle>
            <a:lvl1pPr marL="274320" indent="-274320">
              <a:lnSpc>
                <a:spcPts val="3000"/>
              </a:lnSpc>
              <a:buFont typeface="Arial" pitchFamily="34" charset="0"/>
              <a:buChar char="•"/>
              <a:defRPr sz="26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CED7575F-0340-4FAD-8C3F-48F735F00D3C}" type="datetime1">
              <a:rPr lang="en-US" smtClean="0"/>
              <a:pPr/>
              <a:t>8/23/2013</a:t>
            </a:fld>
            <a:endParaRPr lang="en-US" dirty="0"/>
          </a:p>
        </p:txBody>
      </p:sp>
      <p:sp>
        <p:nvSpPr>
          <p:cNvPr id="5" name="Footer Placeholder 4"/>
          <p:cNvSpPr>
            <a:spLocks noGrp="1"/>
          </p:cNvSpPr>
          <p:nvPr>
            <p:ph type="ftr" sz="quarter" idx="11"/>
          </p:nvPr>
        </p:nvSpPr>
        <p:spPr>
          <a:xfrm>
            <a:off x="533400" y="6356350"/>
            <a:ext cx="4343400" cy="365125"/>
          </a:xfrm>
        </p:spPr>
        <p:txBody>
          <a:bodyPr/>
          <a:lstStyle/>
          <a:p>
            <a:r>
              <a:rPr lang="en-US" dirty="0" smtClean="0">
                <a:latin typeface="Rockwell" pitchFamily="18" charset="0"/>
              </a:rPr>
              <a:t>Strategy 1</a:t>
            </a:r>
            <a:r>
              <a:rPr lang="en-US" dirty="0" smtClean="0"/>
              <a:t>: Patient &amp; Family Advisor Information Session (Tool 5)</a:t>
            </a:r>
          </a:p>
        </p:txBody>
      </p:sp>
      <p:sp>
        <p:nvSpPr>
          <p:cNvPr id="6" name="Slide Number Placeholder 5"/>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066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066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570BAE-9F17-48F2-BCA5-C4AF4ACF62C9}" type="datetime1">
              <a:rPr lang="en-US" smtClean="0"/>
              <a:pPr/>
              <a:t>8/23/2013</a:t>
            </a:fld>
            <a:endParaRPr lang="en-US" dirty="0"/>
          </a:p>
        </p:txBody>
      </p:sp>
      <p:sp>
        <p:nvSpPr>
          <p:cNvPr id="6" name="Footer Placeholder 5"/>
          <p:cNvSpPr>
            <a:spLocks noGrp="1"/>
          </p:cNvSpPr>
          <p:nvPr>
            <p:ph type="ftr" sz="quarter" idx="11"/>
          </p:nvPr>
        </p:nvSpPr>
        <p:spPr>
          <a:xfrm>
            <a:off x="533400" y="6356350"/>
            <a:ext cx="4343400" cy="365125"/>
          </a:xfrm>
        </p:spPr>
        <p:txBody>
          <a:bodyPr/>
          <a:lstStyle/>
          <a:p>
            <a:r>
              <a:rPr lang="en-US" dirty="0" smtClean="0">
                <a:latin typeface="Rockwell" pitchFamily="18" charset="0"/>
              </a:rPr>
              <a:t>Strategy 1</a:t>
            </a:r>
            <a:r>
              <a:rPr lang="en-US" dirty="0" smtClean="0"/>
              <a:t>: Patient &amp; Family Advisor Information Session (Tool 5)</a:t>
            </a:r>
          </a:p>
        </p:txBody>
      </p:sp>
      <p:sp>
        <p:nvSpPr>
          <p:cNvPr id="7" name="Slide Number Placeholder 6"/>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D05827-DAEF-48D6-BCC2-697F993C6731}" type="datetime1">
              <a:rPr lang="en-US" smtClean="0"/>
              <a:pPr/>
              <a:t>8/23/2013</a:t>
            </a:fld>
            <a:endParaRPr lang="en-US" dirty="0"/>
          </a:p>
        </p:txBody>
      </p:sp>
      <p:sp>
        <p:nvSpPr>
          <p:cNvPr id="8" name="Footer Placeholder 7"/>
          <p:cNvSpPr>
            <a:spLocks noGrp="1"/>
          </p:cNvSpPr>
          <p:nvPr>
            <p:ph type="ftr" sz="quarter" idx="11"/>
          </p:nvPr>
        </p:nvSpPr>
        <p:spPr>
          <a:xfrm>
            <a:off x="533400" y="6356350"/>
            <a:ext cx="4343400" cy="365125"/>
          </a:xfrm>
        </p:spPr>
        <p:txBody>
          <a:bodyPr/>
          <a:lstStyle/>
          <a:p>
            <a:r>
              <a:rPr lang="en-US" dirty="0" smtClean="0"/>
              <a:t>Strategy 1: Patient &amp; Family Advisor Information Session (Tool 5)</a:t>
            </a:r>
            <a:endParaRPr lang="en-US" dirty="0"/>
          </a:p>
        </p:txBody>
      </p:sp>
      <p:sp>
        <p:nvSpPr>
          <p:cNvPr id="9" name="Slide Number Placeholder 8"/>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854E3B4-E629-4ABF-9726-B01099005D6C}" type="datetime1">
              <a:rPr lang="en-US" smtClean="0"/>
              <a:pPr/>
              <a:t>8/23/2013</a:t>
            </a:fld>
            <a:endParaRPr lang="en-US" dirty="0"/>
          </a:p>
        </p:txBody>
      </p:sp>
      <p:sp>
        <p:nvSpPr>
          <p:cNvPr id="4" name="Footer Placeholder 3"/>
          <p:cNvSpPr>
            <a:spLocks noGrp="1"/>
          </p:cNvSpPr>
          <p:nvPr>
            <p:ph type="ftr" sz="quarter" idx="11"/>
          </p:nvPr>
        </p:nvSpPr>
        <p:spPr>
          <a:xfrm>
            <a:off x="533400" y="6356350"/>
            <a:ext cx="4343400" cy="365125"/>
          </a:xfrm>
        </p:spPr>
        <p:txBody>
          <a:bodyPr/>
          <a:lstStyle/>
          <a:p>
            <a:r>
              <a:rPr lang="en-US" dirty="0" smtClean="0"/>
              <a:t>Strategy 1: Patient &amp; Family Advisor Information Session (Tool 5)</a:t>
            </a:r>
            <a:endParaRPr lang="en-US" dirty="0"/>
          </a:p>
        </p:txBody>
      </p:sp>
      <p:sp>
        <p:nvSpPr>
          <p:cNvPr id="5" name="Slide Number Placeholder 4"/>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3DE6EC-0562-404F-97AF-FD37B3773C50}" type="datetime1">
              <a:rPr lang="en-US" smtClean="0"/>
              <a:pPr/>
              <a:t>8/23/2013</a:t>
            </a:fld>
            <a:endParaRPr lang="en-US" dirty="0"/>
          </a:p>
        </p:txBody>
      </p:sp>
      <p:sp>
        <p:nvSpPr>
          <p:cNvPr id="3" name="Footer Placeholder 2"/>
          <p:cNvSpPr>
            <a:spLocks noGrp="1"/>
          </p:cNvSpPr>
          <p:nvPr>
            <p:ph type="ftr" sz="quarter" idx="11"/>
          </p:nvPr>
        </p:nvSpPr>
        <p:spPr>
          <a:xfrm>
            <a:off x="533400" y="6356350"/>
            <a:ext cx="4343400" cy="365125"/>
          </a:xfrm>
        </p:spPr>
        <p:txBody>
          <a:bodyPr/>
          <a:lstStyle/>
          <a:p>
            <a:r>
              <a:rPr lang="en-US" dirty="0" smtClean="0"/>
              <a:t>Strategy 1: Patient &amp; Family Advisor Information Session (Tool 5)</a:t>
            </a:r>
            <a:endParaRPr lang="en-US" dirty="0"/>
          </a:p>
        </p:txBody>
      </p:sp>
      <p:sp>
        <p:nvSpPr>
          <p:cNvPr id="4" name="Slide Number Placeholder 3"/>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CBBFA3-67A3-4E6D-A014-0822690A5A83}" type="datetime1">
              <a:rPr lang="en-US" smtClean="0"/>
              <a:pPr/>
              <a:t>8/23/2013</a:t>
            </a:fld>
            <a:endParaRPr lang="en-US" dirty="0"/>
          </a:p>
        </p:txBody>
      </p:sp>
      <p:sp>
        <p:nvSpPr>
          <p:cNvPr id="6" name="Footer Placeholder 5"/>
          <p:cNvSpPr>
            <a:spLocks noGrp="1"/>
          </p:cNvSpPr>
          <p:nvPr>
            <p:ph type="ftr" sz="quarter" idx="11"/>
          </p:nvPr>
        </p:nvSpPr>
        <p:spPr>
          <a:xfrm>
            <a:off x="533400" y="6356350"/>
            <a:ext cx="4343400" cy="365125"/>
          </a:xfrm>
        </p:spPr>
        <p:txBody>
          <a:bodyPr/>
          <a:lstStyle/>
          <a:p>
            <a:r>
              <a:rPr lang="en-US" dirty="0" smtClean="0"/>
              <a:t>Strategy 1: Patient &amp; Family Advisor Information Session (Tool 5)</a:t>
            </a:r>
            <a:endParaRPr lang="en-US" dirty="0"/>
          </a:p>
        </p:txBody>
      </p:sp>
      <p:sp>
        <p:nvSpPr>
          <p:cNvPr id="7" name="Slide Number Placeholder 6"/>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FE786B-5F3A-41A6-81BC-41EC99913450}" type="datetime1">
              <a:rPr lang="en-US" smtClean="0"/>
              <a:pPr/>
              <a:t>8/23/2013</a:t>
            </a:fld>
            <a:endParaRPr lang="en-US" dirty="0"/>
          </a:p>
        </p:txBody>
      </p:sp>
      <p:sp>
        <p:nvSpPr>
          <p:cNvPr id="6" name="Footer Placeholder 5"/>
          <p:cNvSpPr>
            <a:spLocks noGrp="1"/>
          </p:cNvSpPr>
          <p:nvPr>
            <p:ph type="ftr" sz="quarter" idx="11"/>
          </p:nvPr>
        </p:nvSpPr>
        <p:spPr>
          <a:xfrm>
            <a:off x="533400" y="6356350"/>
            <a:ext cx="4343400" cy="365125"/>
          </a:xfrm>
        </p:spPr>
        <p:txBody>
          <a:bodyPr/>
          <a:lstStyle/>
          <a:p>
            <a:r>
              <a:rPr lang="en-US" dirty="0" smtClean="0"/>
              <a:t>Strategy 1: Patient &amp; Family Advisor Information Session (Tool 5)</a:t>
            </a:r>
            <a:endParaRPr lang="en-US" dirty="0"/>
          </a:p>
        </p:txBody>
      </p:sp>
      <p:sp>
        <p:nvSpPr>
          <p:cNvPr id="7" name="Slide Number Placeholder 6"/>
          <p:cNvSpPr>
            <a:spLocks noGrp="1"/>
          </p:cNvSpPr>
          <p:nvPr>
            <p:ph type="sldNum" sz="quarter" idx="12"/>
          </p:nvPr>
        </p:nvSpPr>
        <p:spPr/>
        <p:txBody>
          <a:bodyPr/>
          <a:lstStyle/>
          <a:p>
            <a:fld id="{63611735-472E-45BE-B5C5-600BD582DC4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0"/>
            <a:ext cx="8229600" cy="8382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960437"/>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800600" y="6356350"/>
            <a:ext cx="1600200" cy="365125"/>
          </a:xfrm>
          <a:prstGeom prst="rect">
            <a:avLst/>
          </a:prstGeom>
        </p:spPr>
        <p:txBody>
          <a:bodyPr vert="horz" lIns="91440" tIns="45720" rIns="91440" bIns="45720" rtlCol="0" anchor="ctr"/>
          <a:lstStyle>
            <a:lvl1pPr algn="l">
              <a:defRPr sz="1200">
                <a:solidFill>
                  <a:srgbClr val="6E6E6E"/>
                </a:solidFill>
                <a:latin typeface="Corbel" pitchFamily="34" charset="0"/>
              </a:defRPr>
            </a:lvl1pPr>
          </a:lstStyle>
          <a:p>
            <a:fld id="{06A891A3-79D8-414E-9CA9-B672D20A0296}" type="datetime1">
              <a:rPr lang="en-US" smtClean="0"/>
              <a:pPr/>
              <a:t>8/23/2013</a:t>
            </a:fld>
            <a:endParaRPr lang="en-US" dirty="0"/>
          </a:p>
        </p:txBody>
      </p:sp>
      <p:sp>
        <p:nvSpPr>
          <p:cNvPr id="5" name="Footer Placeholder 4"/>
          <p:cNvSpPr>
            <a:spLocks noGrp="1"/>
          </p:cNvSpPr>
          <p:nvPr>
            <p:ph type="ftr" sz="quarter" idx="3"/>
          </p:nvPr>
        </p:nvSpPr>
        <p:spPr>
          <a:xfrm>
            <a:off x="533400" y="6356350"/>
            <a:ext cx="4495800" cy="365125"/>
          </a:xfrm>
          <a:prstGeom prst="rect">
            <a:avLst/>
          </a:prstGeom>
        </p:spPr>
        <p:txBody>
          <a:bodyPr vert="horz" lIns="91440" tIns="45720" rIns="91440" bIns="45720" rtlCol="0" anchor="ctr"/>
          <a:lstStyle>
            <a:lvl1pPr algn="l">
              <a:defRPr sz="1200">
                <a:solidFill>
                  <a:srgbClr val="6E6E6E"/>
                </a:solidFill>
                <a:latin typeface="Corbel" pitchFamily="34" charset="0"/>
              </a:defRPr>
            </a:lvl1pPr>
          </a:lstStyle>
          <a:p>
            <a:r>
              <a:rPr lang="en-US" dirty="0" smtClean="0">
                <a:latin typeface="Rockwell" pitchFamily="18" charset="0"/>
              </a:rPr>
              <a:t>Strategy 1</a:t>
            </a:r>
            <a:r>
              <a:rPr lang="en-US" dirty="0" smtClean="0"/>
              <a:t>: Patient &amp; Family Advisor Information Session (Tool 5)</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rgbClr val="6E6E6E"/>
                </a:solidFill>
                <a:latin typeface="Corbel" pitchFamily="34" charset="0"/>
              </a:defRPr>
            </a:lvl1pPr>
          </a:lstStyle>
          <a:p>
            <a:fld id="{63611735-472E-45BE-B5C5-600BD582DC4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 id="2147483663" r:id="rId14"/>
  </p:sldLayoutIdLst>
  <p:timing>
    <p:tnLst>
      <p:par>
        <p:cTn id="1" dur="indefinite" restart="never" nodeType="tmRoot"/>
      </p:par>
    </p:tnLst>
  </p:timing>
  <p:hf hdr="0" dt="0"/>
  <p:txStyles>
    <p:titleStyle>
      <a:lvl1pPr algn="l" defTabSz="914400" rtl="0" eaLnBrk="1" latinLnBrk="0" hangingPunct="1">
        <a:spcBef>
          <a:spcPct val="0"/>
        </a:spcBef>
        <a:buNone/>
        <a:defRPr sz="3200" kern="1200">
          <a:solidFill>
            <a:srgbClr val="1AA2A6"/>
          </a:solidFill>
          <a:latin typeface="Rockwell" pitchFamily="18" charset="0"/>
          <a:ea typeface="+mj-ea"/>
          <a:cs typeface="+mj-cs"/>
        </a:defRPr>
      </a:lvl1pPr>
    </p:titleStyle>
    <p:bodyStyle>
      <a:lvl1pPr marL="342900" indent="-342900" algn="l" defTabSz="914400" rtl="0" eaLnBrk="1" latinLnBrk="0" hangingPunct="1">
        <a:spcBef>
          <a:spcPct val="20000"/>
        </a:spcBef>
        <a:buClr>
          <a:srgbClr val="1AA2A6"/>
        </a:buClr>
        <a:buFont typeface="Arial" pitchFamily="34" charset="0"/>
        <a:buChar char="•"/>
        <a:defRPr sz="2500" kern="1200">
          <a:solidFill>
            <a:schemeClr val="tx1"/>
          </a:solidFill>
          <a:latin typeface="Corbel" pitchFamily="34" charset="0"/>
          <a:ea typeface="+mn-ea"/>
          <a:cs typeface="+mn-cs"/>
        </a:defRPr>
      </a:lvl1pPr>
      <a:lvl2pPr marL="742950" indent="-285750" algn="l" defTabSz="914400" rtl="0" eaLnBrk="1" latinLnBrk="0" hangingPunct="1">
        <a:spcBef>
          <a:spcPct val="20000"/>
        </a:spcBef>
        <a:buFont typeface="Arial" pitchFamily="34" charset="0"/>
        <a:buChar char="–"/>
        <a:defRPr sz="2300" b="1" kern="1200">
          <a:solidFill>
            <a:srgbClr val="1AA2A6"/>
          </a:solidFill>
          <a:latin typeface="Corbel" pitchFamily="34" charset="0"/>
          <a:ea typeface="+mn-ea"/>
          <a:cs typeface="+mn-cs"/>
        </a:defRPr>
      </a:lvl2pPr>
      <a:lvl3pPr marL="1143000" indent="-228600" algn="l" defTabSz="914400" rtl="0" eaLnBrk="1" latinLnBrk="0" hangingPunct="1">
        <a:spcBef>
          <a:spcPct val="20000"/>
        </a:spcBef>
        <a:buFont typeface="Arial" pitchFamily="34" charset="0"/>
        <a:buChar char="•"/>
        <a:defRPr sz="2300" kern="1200">
          <a:solidFill>
            <a:schemeClr val="tx1"/>
          </a:solidFill>
          <a:latin typeface="Corbel" pitchFamily="34" charset="0"/>
          <a:ea typeface="+mn-ea"/>
          <a:cs typeface="+mn-cs"/>
        </a:defRPr>
      </a:lvl3pPr>
      <a:lvl4pPr marL="1600200" indent="-228600" algn="l" defTabSz="914400" rtl="0" eaLnBrk="1" latinLnBrk="0" hangingPunct="1">
        <a:spcBef>
          <a:spcPct val="20000"/>
        </a:spcBef>
        <a:buFont typeface="Arial" pitchFamily="34" charset="0"/>
        <a:buChar char="–"/>
        <a:defRPr sz="2300" b="1" kern="1200">
          <a:solidFill>
            <a:srgbClr val="1AA2A6"/>
          </a:solidFill>
          <a:latin typeface="Corbel" pitchFamily="34" charset="0"/>
          <a:ea typeface="+mn-ea"/>
          <a:cs typeface="+mn-cs"/>
        </a:defRPr>
      </a:lvl4pPr>
      <a:lvl5pPr marL="2057400" indent="-228600" algn="l" defTabSz="914400" rtl="0" eaLnBrk="1" latinLnBrk="0" hangingPunct="1">
        <a:spcBef>
          <a:spcPct val="20000"/>
        </a:spcBef>
        <a:buFont typeface="Arial" pitchFamily="34" charset="0"/>
        <a:buChar char="»"/>
        <a:defRPr sz="2300" kern="1200">
          <a:solidFill>
            <a:schemeClr val="tx1"/>
          </a:solidFill>
          <a:latin typeface="Corbe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1"/>
          <p:cNvSpPr>
            <a:spLocks noGrp="1"/>
          </p:cNvSpPr>
          <p:nvPr>
            <p:ph type="ctrTitle"/>
          </p:nvPr>
        </p:nvSpPr>
        <p:spPr>
          <a:xfrm>
            <a:off x="685800" y="1676400"/>
            <a:ext cx="7772400" cy="2057400"/>
          </a:xfrm>
        </p:spPr>
        <p:txBody>
          <a:bodyPr/>
          <a:lstStyle/>
          <a:p>
            <a:pPr>
              <a:lnSpc>
                <a:spcPct val="100000"/>
              </a:lnSpc>
              <a:spcBef>
                <a:spcPts val="0"/>
              </a:spcBef>
            </a:pPr>
            <a:r>
              <a:rPr lang="en-US" sz="1800" dirty="0">
                <a:solidFill>
                  <a:srgbClr val="FF0000"/>
                </a:solidFill>
                <a:latin typeface="Calibri" pitchFamily="34" charset="0"/>
                <a:cs typeface="Calibri" pitchFamily="34" charset="0"/>
              </a:rPr>
              <a:t>Insert hospital logo </a:t>
            </a:r>
            <a:r>
              <a:rPr lang="en-US" sz="1800" dirty="0" smtClean="0">
                <a:solidFill>
                  <a:srgbClr val="FF0000"/>
                </a:solidFill>
                <a:latin typeface="Calibri" pitchFamily="34" charset="0"/>
                <a:cs typeface="Calibri" pitchFamily="34" charset="0"/>
              </a:rPr>
              <a:t>here</a:t>
            </a:r>
            <a:br>
              <a:rPr lang="en-US" sz="1800" dirty="0" smtClean="0">
                <a:solidFill>
                  <a:srgbClr val="FF0000"/>
                </a:solidFill>
                <a:latin typeface="Calibri" pitchFamily="34" charset="0"/>
                <a:cs typeface="Calibri" pitchFamily="34" charset="0"/>
              </a:rPr>
            </a:br>
            <a:r>
              <a:rPr lang="en-US" sz="800" dirty="0" smtClean="0">
                <a:solidFill>
                  <a:srgbClr val="FF0000"/>
                </a:solidFill>
                <a:latin typeface="Calibri" pitchFamily="34" charset="0"/>
                <a:cs typeface="Calibri" pitchFamily="34" charset="0"/>
              </a:rPr>
              <a:t/>
            </a:r>
            <a:br>
              <a:rPr lang="en-US" sz="800" dirty="0" smtClean="0">
                <a:solidFill>
                  <a:srgbClr val="FF0000"/>
                </a:solidFill>
                <a:latin typeface="Calibri" pitchFamily="34" charset="0"/>
                <a:cs typeface="Calibri" pitchFamily="34" charset="0"/>
              </a:rPr>
            </a:br>
            <a:r>
              <a:rPr lang="en-US" dirty="0" smtClean="0"/>
              <a:t>Become a Patient</a:t>
            </a:r>
            <a:br>
              <a:rPr lang="en-US" dirty="0" smtClean="0"/>
            </a:br>
            <a:r>
              <a:rPr lang="en-US" dirty="0" smtClean="0"/>
              <a:t>and Family Advisor:</a:t>
            </a:r>
            <a:br>
              <a:rPr lang="en-US" dirty="0" smtClean="0"/>
            </a:br>
            <a:r>
              <a:rPr lang="en-US" dirty="0" smtClean="0"/>
              <a:t>Information Session</a:t>
            </a:r>
          </a:p>
        </p:txBody>
      </p:sp>
      <p:sp>
        <p:nvSpPr>
          <p:cNvPr id="3" name="Subtitle 2"/>
          <p:cNvSpPr>
            <a:spLocks noGrp="1"/>
          </p:cNvSpPr>
          <p:nvPr>
            <p:ph type="subTitle" idx="1"/>
          </p:nvPr>
        </p:nvSpPr>
        <p:spPr>
          <a:xfrm>
            <a:off x="685800" y="4038600"/>
            <a:ext cx="6400800" cy="2667000"/>
          </a:xfrm>
        </p:spPr>
        <p:txBody>
          <a:bodyPr anchor="t" anchorCtr="0">
            <a:normAutofit/>
          </a:bodyPr>
          <a:lstStyle/>
          <a:p>
            <a:r>
              <a:rPr lang="en-US" dirty="0" smtClean="0"/>
              <a:t>[Hospital Name  </a:t>
            </a:r>
            <a:r>
              <a:rPr lang="en-US" dirty="0" smtClean="0">
                <a:solidFill>
                  <a:srgbClr val="D0E5E8"/>
                </a:solidFill>
              </a:rPr>
              <a:t>|</a:t>
            </a:r>
            <a:r>
              <a:rPr lang="en-US" dirty="0" smtClean="0"/>
              <a:t>  Presenter name and title  </a:t>
            </a:r>
            <a:r>
              <a:rPr lang="en-US" dirty="0" smtClean="0">
                <a:solidFill>
                  <a:srgbClr val="D0E5E8"/>
                </a:solidFill>
              </a:rPr>
              <a:t>|</a:t>
            </a:r>
            <a:r>
              <a:rPr lang="en-US" dirty="0" smtClean="0"/>
              <a:t>  Date of presentation]</a:t>
            </a:r>
          </a:p>
          <a:p>
            <a:pPr>
              <a:spcBef>
                <a:spcPts val="17200"/>
              </a:spcBef>
            </a:pPr>
            <a:r>
              <a:rPr lang="en-US" dirty="0">
                <a:latin typeface="Rockwell" pitchFamily="18" charset="0"/>
              </a:rPr>
              <a:t>Strategy 1</a:t>
            </a:r>
            <a:r>
              <a:rPr lang="en-US" dirty="0"/>
              <a:t>: Patient &amp; Family Advisor Information Session (Tool 5</a:t>
            </a:r>
            <a:r>
              <a:rPr lang="en-US" dirty="0" smtClean="0"/>
              <a:t>)</a:t>
            </a:r>
            <a:endParaRPr lang="en-US" dirty="0"/>
          </a:p>
        </p:txBody>
      </p:sp>
      <p:pic>
        <p:nvPicPr>
          <p:cNvPr id="5" name="Picture 2" descr="This slide includes the logo of the U.S. Department of Health and Human Services and the logo of the Agency for Healthcare Research and Quality. Advancing Excellence in Health Care. http://www.ahrq.gov" title="HHS and AHRQ logo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8725" y="5999162"/>
            <a:ext cx="2835275" cy="858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smtClean="0"/>
              <a:t>Advisor commitments</a:t>
            </a:r>
          </a:p>
        </p:txBody>
      </p:sp>
      <p:sp>
        <p:nvSpPr>
          <p:cNvPr id="14339" name="Content Placeholder 2"/>
          <p:cNvSpPr>
            <a:spLocks noGrp="1"/>
          </p:cNvSpPr>
          <p:nvPr>
            <p:ph idx="1"/>
          </p:nvPr>
        </p:nvSpPr>
        <p:spPr/>
        <p:txBody>
          <a:bodyPr/>
          <a:lstStyle/>
          <a:p>
            <a:r>
              <a:rPr lang="en-US" dirty="0" smtClean="0"/>
              <a:t>[</a:t>
            </a:r>
            <a:r>
              <a:rPr lang="en-US" dirty="0" smtClean="0">
                <a:solidFill>
                  <a:srgbClr val="FF0000"/>
                </a:solidFill>
              </a:rPr>
              <a:t>Insert information on typical time commitment for short-term advisors per month.</a:t>
            </a:r>
            <a:r>
              <a:rPr lang="en-US" dirty="0" smtClean="0"/>
              <a:t>]</a:t>
            </a:r>
          </a:p>
          <a:p>
            <a:r>
              <a:rPr lang="en-US" dirty="0" smtClean="0"/>
              <a:t>[</a:t>
            </a:r>
            <a:r>
              <a:rPr lang="en-US" dirty="0" smtClean="0">
                <a:solidFill>
                  <a:srgbClr val="FF0000"/>
                </a:solidFill>
              </a:rPr>
              <a:t>Insert information on procedures (e.g., how do advisors know when you need their assistance).]</a:t>
            </a:r>
          </a:p>
          <a:p>
            <a:r>
              <a:rPr lang="en-US" dirty="0" smtClean="0"/>
              <a:t>[</a:t>
            </a:r>
            <a:r>
              <a:rPr lang="en-US" dirty="0" smtClean="0">
                <a:solidFill>
                  <a:srgbClr val="FF0000"/>
                </a:solidFill>
              </a:rPr>
              <a:t>Insert any information on stipends or reimbursement.</a:t>
            </a:r>
            <a:r>
              <a:rPr lang="en-US" dirty="0" smtClean="0"/>
              <a:t>]</a:t>
            </a:r>
          </a:p>
        </p:txBody>
      </p:sp>
      <p:sp>
        <p:nvSpPr>
          <p:cNvPr id="6" name="Slide Number Placeholder 5"/>
          <p:cNvSpPr>
            <a:spLocks noGrp="1"/>
          </p:cNvSpPr>
          <p:nvPr>
            <p:ph type="sldNum" sz="quarter" idx="12"/>
          </p:nvPr>
        </p:nvSpPr>
        <p:spPr/>
        <p:txBody>
          <a:bodyPr/>
          <a:lstStyle/>
          <a:p>
            <a:fld id="{63611735-472E-45BE-B5C5-600BD582DC47}" type="slidenum">
              <a:rPr lang="en-US" smtClean="0"/>
              <a:pPr/>
              <a:t>10</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solidFill>
                  <a:srgbClr val="F0F6F7"/>
                </a:solidFill>
              </a:rPr>
              <a:t>Patient and family advisory councils</a:t>
            </a:r>
            <a:endParaRPr lang="en-US" dirty="0">
              <a:solidFill>
                <a:srgbClr val="F0F6F7"/>
              </a:solidFill>
            </a:endParaRPr>
          </a:p>
        </p:txBody>
      </p:sp>
      <p:sp>
        <p:nvSpPr>
          <p:cNvPr id="15362" name="Content Placeholder 2"/>
          <p:cNvSpPr>
            <a:spLocks noGrp="1"/>
          </p:cNvSpPr>
          <p:nvPr>
            <p:ph idx="1"/>
          </p:nvPr>
        </p:nvSpPr>
        <p:spPr/>
        <p:txBody>
          <a:bodyPr/>
          <a:lstStyle/>
          <a:p>
            <a:r>
              <a:rPr lang="en-US" dirty="0" smtClean="0"/>
              <a:t>[</a:t>
            </a:r>
            <a:r>
              <a:rPr lang="en-US" dirty="0">
                <a:solidFill>
                  <a:srgbClr val="FF0000"/>
                </a:solidFill>
              </a:rPr>
              <a:t>Presenter note: </a:t>
            </a:r>
            <a:r>
              <a:rPr lang="en-US" dirty="0" smtClean="0"/>
              <a:t>The following slides are about patient and family advisory councils. If your hospital does not offer this opportunity, delete these slides.]</a:t>
            </a:r>
          </a:p>
        </p:txBody>
      </p:sp>
      <p:sp>
        <p:nvSpPr>
          <p:cNvPr id="9" name="Footer Placeholder 8"/>
          <p:cNvSpPr>
            <a:spLocks noGrp="1"/>
          </p:cNvSpPr>
          <p:nvPr>
            <p:ph type="ftr" sz="quarter" idx="11"/>
          </p:nvPr>
        </p:nvSpPr>
        <p:spPr/>
        <p:txBody>
          <a:bodyPr/>
          <a:lstStyle/>
          <a:p>
            <a:r>
              <a:rPr lang="en-US" smtClean="0"/>
              <a:t>Strategy 1: Patient &amp; Family Advisor Information Session (Tool 5)</a:t>
            </a:r>
            <a:endParaRPr lang="en-US" dirty="0" smtClean="0"/>
          </a:p>
        </p:txBody>
      </p:sp>
      <p:sp>
        <p:nvSpPr>
          <p:cNvPr id="6" name="Slide Number Placeholder 5"/>
          <p:cNvSpPr>
            <a:spLocks noGrp="1"/>
          </p:cNvSpPr>
          <p:nvPr>
            <p:ph type="sldNum" sz="quarter" idx="12"/>
          </p:nvPr>
        </p:nvSpPr>
        <p:spPr/>
        <p:txBody>
          <a:bodyPr/>
          <a:lstStyle/>
          <a:p>
            <a:fld id="{63611735-472E-45BE-B5C5-600BD582DC47}"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smtClean="0"/>
              <a:t>Advisors as council members</a:t>
            </a:r>
          </a:p>
        </p:txBody>
      </p:sp>
      <p:sp>
        <p:nvSpPr>
          <p:cNvPr id="16387" name="Content Placeholder 2"/>
          <p:cNvSpPr>
            <a:spLocks noGrp="1"/>
          </p:cNvSpPr>
          <p:nvPr>
            <p:ph idx="1"/>
          </p:nvPr>
        </p:nvSpPr>
        <p:spPr/>
        <p:txBody>
          <a:bodyPr/>
          <a:lstStyle/>
          <a:p>
            <a:r>
              <a:rPr lang="en-US" dirty="0" smtClean="0"/>
              <a:t>Patient and family advisory council members work together to:</a:t>
            </a:r>
          </a:p>
          <a:p>
            <a:pPr lvl="1"/>
            <a:r>
              <a:rPr lang="en-US" dirty="0" smtClean="0"/>
              <a:t>Identify and implement ways of improving the care experience for all patients and families</a:t>
            </a:r>
          </a:p>
          <a:p>
            <a:pPr lvl="1"/>
            <a:r>
              <a:rPr lang="en-US" dirty="0" smtClean="0"/>
              <a:t>Discuss and plan changes to improve hospital quality and safety</a:t>
            </a:r>
          </a:p>
          <a:p>
            <a:pPr lvl="1"/>
            <a:r>
              <a:rPr lang="en-US" dirty="0" smtClean="0"/>
              <a:t>Identify ways of improving the care experience for all patients and families</a:t>
            </a:r>
          </a:p>
          <a:p>
            <a:r>
              <a:rPr lang="en-US" dirty="0" smtClean="0"/>
              <a:t>Council members include patients, families,</a:t>
            </a:r>
            <a:br>
              <a:rPr lang="en-US" dirty="0" smtClean="0"/>
            </a:br>
            <a:r>
              <a:rPr lang="en-US" dirty="0" smtClean="0"/>
              <a:t>hospital staff, and clinicians</a:t>
            </a:r>
          </a:p>
        </p:txBody>
      </p:sp>
      <p:sp>
        <p:nvSpPr>
          <p:cNvPr id="6" name="Slide Number Placeholder 5"/>
          <p:cNvSpPr>
            <a:spLocks noGrp="1"/>
          </p:cNvSpPr>
          <p:nvPr>
            <p:ph type="sldNum" sz="quarter" idx="12"/>
          </p:nvPr>
        </p:nvSpPr>
        <p:spPr/>
        <p:txBody>
          <a:bodyPr/>
          <a:lstStyle/>
          <a:p>
            <a:fld id="{63611735-472E-45BE-B5C5-600BD582DC47}" type="slidenum">
              <a:rPr lang="en-US" smtClean="0"/>
              <a:pPr/>
              <a:t>12</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itle 1"/>
          <p:cNvSpPr>
            <a:spLocks noGrp="1"/>
          </p:cNvSpPr>
          <p:nvPr>
            <p:ph type="title"/>
          </p:nvPr>
        </p:nvSpPr>
        <p:spPr/>
        <p:txBody>
          <a:bodyPr/>
          <a:lstStyle/>
          <a:p>
            <a:r>
              <a:rPr lang="en-US" dirty="0" smtClean="0"/>
              <a:t>Example advisory council projects</a:t>
            </a:r>
          </a:p>
        </p:txBody>
      </p:sp>
      <p:sp>
        <p:nvSpPr>
          <p:cNvPr id="17410" name="Content Placeholder 2"/>
          <p:cNvSpPr>
            <a:spLocks noGrp="1"/>
          </p:cNvSpPr>
          <p:nvPr>
            <p:ph sz="half" idx="1"/>
          </p:nvPr>
        </p:nvSpPr>
        <p:spPr/>
        <p:txBody>
          <a:bodyPr/>
          <a:lstStyle/>
          <a:p>
            <a:r>
              <a:rPr lang="en-US" dirty="0" smtClean="0"/>
              <a:t>[</a:t>
            </a:r>
            <a:r>
              <a:rPr lang="en-US" sz="2500" dirty="0" smtClean="0">
                <a:solidFill>
                  <a:srgbClr val="FF0000"/>
                </a:solidFill>
              </a:rPr>
              <a:t>Presenter note: </a:t>
            </a:r>
            <a:r>
              <a:rPr lang="en-US" sz="2500" dirty="0" smtClean="0"/>
              <a:t>Insert examples of advisory council projects and efforts at your hospital based on past experiences or anticipated needs.]</a:t>
            </a:r>
          </a:p>
        </p:txBody>
      </p:sp>
      <p:sp>
        <p:nvSpPr>
          <p:cNvPr id="17411" name="Content Placeholder 6"/>
          <p:cNvSpPr>
            <a:spLocks noGrp="1"/>
          </p:cNvSpPr>
          <p:nvPr>
            <p:ph sz="half" idx="2"/>
          </p:nvPr>
        </p:nvSpPr>
        <p:spPr/>
        <p:txBody>
          <a:bodyPr>
            <a:normAutofit/>
          </a:bodyPr>
          <a:lstStyle/>
          <a:p>
            <a:r>
              <a:rPr lang="en-US" sz="2500" dirty="0" smtClean="0"/>
              <a:t>[</a:t>
            </a:r>
            <a:r>
              <a:rPr lang="en-US" sz="2500" dirty="0" smtClean="0">
                <a:solidFill>
                  <a:srgbClr val="FF0000"/>
                </a:solidFill>
              </a:rPr>
              <a:t>Insert a photo or illustrative example.</a:t>
            </a:r>
            <a:r>
              <a:rPr lang="en-US" sz="2500" dirty="0" smtClean="0"/>
              <a:t>]</a:t>
            </a:r>
          </a:p>
        </p:txBody>
      </p:sp>
      <p:sp>
        <p:nvSpPr>
          <p:cNvPr id="8" name="Slide Number Placeholder 7"/>
          <p:cNvSpPr>
            <a:spLocks noGrp="1"/>
          </p:cNvSpPr>
          <p:nvPr>
            <p:ph type="sldNum" sz="quarter" idx="12"/>
          </p:nvPr>
        </p:nvSpPr>
        <p:spPr/>
        <p:txBody>
          <a:bodyPr/>
          <a:lstStyle/>
          <a:p>
            <a:fld id="{63611735-472E-45BE-B5C5-600BD582DC47}" type="slidenum">
              <a:rPr lang="en-US" smtClean="0"/>
              <a:pPr/>
              <a:t>13</a:t>
            </a:fld>
            <a:endParaRPr lang="en-US" dirty="0"/>
          </a:p>
        </p:txBody>
      </p:sp>
      <p:sp>
        <p:nvSpPr>
          <p:cNvPr id="11" name="Footer Placeholder 10"/>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t>Advisory council commitments</a:t>
            </a:r>
          </a:p>
        </p:txBody>
      </p:sp>
      <p:sp>
        <p:nvSpPr>
          <p:cNvPr id="18435" name="Content Placeholder 2"/>
          <p:cNvSpPr>
            <a:spLocks noGrp="1"/>
          </p:cNvSpPr>
          <p:nvPr>
            <p:ph idx="1"/>
          </p:nvPr>
        </p:nvSpPr>
        <p:spPr/>
        <p:txBody>
          <a:bodyPr/>
          <a:lstStyle/>
          <a:p>
            <a:r>
              <a:rPr lang="en-US" dirty="0" smtClean="0"/>
              <a:t>[</a:t>
            </a:r>
            <a:r>
              <a:rPr lang="en-US" dirty="0" smtClean="0">
                <a:solidFill>
                  <a:srgbClr val="FF0000"/>
                </a:solidFill>
              </a:rPr>
              <a:t>Insert information on how often the council meets and for how long.</a:t>
            </a:r>
            <a:r>
              <a:rPr lang="en-US" dirty="0" smtClean="0"/>
              <a:t>]</a:t>
            </a:r>
          </a:p>
          <a:p>
            <a:r>
              <a:rPr lang="en-US" dirty="0" smtClean="0"/>
              <a:t>[</a:t>
            </a:r>
            <a:r>
              <a:rPr lang="en-US" dirty="0" smtClean="0">
                <a:solidFill>
                  <a:srgbClr val="FF0000"/>
                </a:solidFill>
              </a:rPr>
              <a:t>Insert information on time commitment, term length, compensation, and training.</a:t>
            </a:r>
            <a:r>
              <a:rPr lang="en-US" dirty="0" smtClean="0"/>
              <a:t>]</a:t>
            </a:r>
          </a:p>
        </p:txBody>
      </p:sp>
      <p:sp>
        <p:nvSpPr>
          <p:cNvPr id="6" name="Slide Number Placeholder 5"/>
          <p:cNvSpPr>
            <a:spLocks noGrp="1"/>
          </p:cNvSpPr>
          <p:nvPr>
            <p:ph type="sldNum" sz="quarter" idx="12"/>
          </p:nvPr>
        </p:nvSpPr>
        <p:spPr/>
        <p:txBody>
          <a:bodyPr/>
          <a:lstStyle/>
          <a:p>
            <a:fld id="{63611735-472E-45BE-B5C5-600BD582DC47}" type="slidenum">
              <a:rPr lang="en-US" smtClean="0"/>
              <a:pPr/>
              <a:t>14</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solidFill>
                  <a:srgbClr val="F0F6F7"/>
                </a:solidFill>
              </a:rPr>
              <a:t>Patient and family advisors on committees</a:t>
            </a:r>
            <a:endParaRPr lang="en-US" dirty="0">
              <a:solidFill>
                <a:srgbClr val="F0F6F7"/>
              </a:solidFill>
            </a:endParaRPr>
          </a:p>
        </p:txBody>
      </p:sp>
      <p:sp>
        <p:nvSpPr>
          <p:cNvPr id="19458" name="Content Placeholder 2"/>
          <p:cNvSpPr>
            <a:spLocks noGrp="1"/>
          </p:cNvSpPr>
          <p:nvPr>
            <p:ph idx="1"/>
          </p:nvPr>
        </p:nvSpPr>
        <p:spPr/>
        <p:txBody>
          <a:bodyPr/>
          <a:lstStyle/>
          <a:p>
            <a:r>
              <a:rPr lang="en-US" dirty="0" smtClean="0"/>
              <a:t>[</a:t>
            </a:r>
            <a:r>
              <a:rPr lang="en-US" dirty="0">
                <a:solidFill>
                  <a:srgbClr val="FF0000"/>
                </a:solidFill>
              </a:rPr>
              <a:t>Presenter note: </a:t>
            </a:r>
            <a:r>
              <a:rPr lang="en-US" dirty="0" smtClean="0"/>
              <a:t>The following slides are about patient and family advisors as members of hospital quality and safety committees. If your hospital will not offer this opportunity, delete these slides.]</a:t>
            </a:r>
          </a:p>
        </p:txBody>
      </p:sp>
      <p:sp>
        <p:nvSpPr>
          <p:cNvPr id="9" name="Footer Placeholder 8"/>
          <p:cNvSpPr>
            <a:spLocks noGrp="1"/>
          </p:cNvSpPr>
          <p:nvPr>
            <p:ph type="ftr" sz="quarter" idx="11"/>
          </p:nvPr>
        </p:nvSpPr>
        <p:spPr/>
        <p:txBody>
          <a:bodyPr/>
          <a:lstStyle/>
          <a:p>
            <a:r>
              <a:rPr lang="en-US" smtClean="0"/>
              <a:t>Strategy 1: Patient &amp; Family Advisor Information Session (Tool 5)</a:t>
            </a:r>
            <a:endParaRPr lang="en-US" dirty="0" smtClean="0"/>
          </a:p>
        </p:txBody>
      </p:sp>
      <p:sp>
        <p:nvSpPr>
          <p:cNvPr id="5" name="Slide Number Placeholder 4"/>
          <p:cNvSpPr>
            <a:spLocks noGrp="1"/>
          </p:cNvSpPr>
          <p:nvPr>
            <p:ph type="sldNum" sz="quarter" idx="12"/>
          </p:nvPr>
        </p:nvSpPr>
        <p:spPr/>
        <p:txBody>
          <a:bodyPr/>
          <a:lstStyle/>
          <a:p>
            <a:fld id="{63611735-472E-45BE-B5C5-600BD582DC47}"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t>Quality and safety advisor opportunities</a:t>
            </a:r>
          </a:p>
        </p:txBody>
      </p:sp>
      <p:sp>
        <p:nvSpPr>
          <p:cNvPr id="20483" name="Content Placeholder 2"/>
          <p:cNvSpPr>
            <a:spLocks noGrp="1"/>
          </p:cNvSpPr>
          <p:nvPr>
            <p:ph idx="1"/>
          </p:nvPr>
        </p:nvSpPr>
        <p:spPr/>
        <p:txBody>
          <a:bodyPr/>
          <a:lstStyle/>
          <a:p>
            <a:r>
              <a:rPr lang="en-US" dirty="0" smtClean="0"/>
              <a:t>Patient and family advisors as members of hospital quality and safety committees</a:t>
            </a:r>
          </a:p>
          <a:p>
            <a:r>
              <a:rPr lang="en-US" dirty="0" smtClean="0"/>
              <a:t>[</a:t>
            </a:r>
            <a:r>
              <a:rPr lang="en-US" dirty="0" smtClean="0">
                <a:solidFill>
                  <a:srgbClr val="FF0000"/>
                </a:solidFill>
              </a:rPr>
              <a:t>Insert information about specific opportunities at your hospital (either in existence or planned).</a:t>
            </a:r>
            <a:r>
              <a:rPr lang="en-US" dirty="0" smtClean="0"/>
              <a:t>]</a:t>
            </a:r>
          </a:p>
          <a:p>
            <a:pPr lvl="1"/>
            <a:r>
              <a:rPr lang="en-US" dirty="0" smtClean="0"/>
              <a:t>[</a:t>
            </a:r>
            <a:r>
              <a:rPr lang="en-US" dirty="0" smtClean="0">
                <a:solidFill>
                  <a:srgbClr val="FF0000"/>
                </a:solidFill>
              </a:rPr>
              <a:t>Names of committees</a:t>
            </a:r>
            <a:r>
              <a:rPr lang="en-US" dirty="0" smtClean="0"/>
              <a:t>]</a:t>
            </a:r>
          </a:p>
        </p:txBody>
      </p:sp>
      <p:sp>
        <p:nvSpPr>
          <p:cNvPr id="6" name="Slide Number Placeholder 5"/>
          <p:cNvSpPr>
            <a:spLocks noGrp="1"/>
          </p:cNvSpPr>
          <p:nvPr>
            <p:ph type="sldNum" sz="quarter" idx="12"/>
          </p:nvPr>
        </p:nvSpPr>
        <p:spPr/>
        <p:txBody>
          <a:bodyPr/>
          <a:lstStyle/>
          <a:p>
            <a:fld id="{63611735-472E-45BE-B5C5-600BD582DC47}" type="slidenum">
              <a:rPr lang="en-US" smtClean="0"/>
              <a:pPr/>
              <a:t>16</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0"/>
            <a:ext cx="7010400" cy="838200"/>
          </a:xfrm>
        </p:spPr>
        <p:txBody>
          <a:bodyPr>
            <a:noAutofit/>
          </a:bodyPr>
          <a:lstStyle/>
          <a:p>
            <a:pPr>
              <a:lnSpc>
                <a:spcPct val="90000"/>
              </a:lnSpc>
            </a:pPr>
            <a:r>
              <a:rPr lang="en-US" dirty="0" smtClean="0"/>
              <a:t>Example quality and safety committee projects</a:t>
            </a:r>
          </a:p>
        </p:txBody>
      </p:sp>
      <p:sp>
        <p:nvSpPr>
          <p:cNvPr id="21507" name="Content Placeholder 2"/>
          <p:cNvSpPr>
            <a:spLocks noGrp="1"/>
          </p:cNvSpPr>
          <p:nvPr>
            <p:ph sz="half" idx="1"/>
          </p:nvPr>
        </p:nvSpPr>
        <p:spPr/>
        <p:txBody>
          <a:bodyPr>
            <a:normAutofit/>
          </a:bodyPr>
          <a:lstStyle/>
          <a:p>
            <a:r>
              <a:rPr lang="en-US" sz="2500" dirty="0" smtClean="0"/>
              <a:t>[</a:t>
            </a:r>
            <a:r>
              <a:rPr lang="en-US" sz="2500" dirty="0" smtClean="0">
                <a:solidFill>
                  <a:srgbClr val="FF0000"/>
                </a:solidFill>
              </a:rPr>
              <a:t>Presenter note: </a:t>
            </a:r>
            <a:r>
              <a:rPr lang="en-US" sz="2500" dirty="0" smtClean="0"/>
              <a:t>Insert examples of how patient and family advisors have served or could serve as members to facilitate the work of quality and safety committees.]</a:t>
            </a:r>
          </a:p>
        </p:txBody>
      </p:sp>
      <p:sp>
        <p:nvSpPr>
          <p:cNvPr id="21508" name="Content Placeholder 6"/>
          <p:cNvSpPr>
            <a:spLocks noGrp="1"/>
          </p:cNvSpPr>
          <p:nvPr>
            <p:ph sz="half" idx="2"/>
          </p:nvPr>
        </p:nvSpPr>
        <p:spPr/>
        <p:txBody>
          <a:bodyPr/>
          <a:lstStyle/>
          <a:p>
            <a:r>
              <a:rPr lang="en-US" sz="2500" dirty="0"/>
              <a:t>[</a:t>
            </a:r>
            <a:r>
              <a:rPr lang="en-US" sz="2500" dirty="0">
                <a:solidFill>
                  <a:srgbClr val="FF0000"/>
                </a:solidFill>
              </a:rPr>
              <a:t>Insert photo or illustrative </a:t>
            </a:r>
            <a:r>
              <a:rPr lang="en-US" sz="2500" dirty="0" smtClean="0">
                <a:solidFill>
                  <a:srgbClr val="FF0000"/>
                </a:solidFill>
              </a:rPr>
              <a:t>example.</a:t>
            </a:r>
            <a:r>
              <a:rPr lang="en-US" sz="2500" dirty="0" smtClean="0"/>
              <a:t>]</a:t>
            </a:r>
            <a:endParaRPr lang="en-US" sz="2500" dirty="0"/>
          </a:p>
        </p:txBody>
      </p:sp>
      <p:sp>
        <p:nvSpPr>
          <p:cNvPr id="8" name="Slide Number Placeholder 7"/>
          <p:cNvSpPr>
            <a:spLocks noGrp="1"/>
          </p:cNvSpPr>
          <p:nvPr>
            <p:ph type="sldNum" sz="quarter" idx="12"/>
          </p:nvPr>
        </p:nvSpPr>
        <p:spPr/>
        <p:txBody>
          <a:bodyPr/>
          <a:lstStyle/>
          <a:p>
            <a:fld id="{63611735-472E-45BE-B5C5-600BD582DC47}" type="slidenum">
              <a:rPr lang="en-US" smtClean="0"/>
              <a:pPr/>
              <a:t>17</a:t>
            </a:fld>
            <a:endParaRPr lang="en-US" dirty="0"/>
          </a:p>
        </p:txBody>
      </p:sp>
      <p:sp>
        <p:nvSpPr>
          <p:cNvPr id="11" name="Footer Placeholder 10"/>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smtClean="0"/>
              <a:t>Quality and safety advisor commitments</a:t>
            </a:r>
          </a:p>
        </p:txBody>
      </p:sp>
      <p:sp>
        <p:nvSpPr>
          <p:cNvPr id="22531" name="Content Placeholder 2"/>
          <p:cNvSpPr>
            <a:spLocks noGrp="1"/>
          </p:cNvSpPr>
          <p:nvPr>
            <p:ph idx="1"/>
          </p:nvPr>
        </p:nvSpPr>
        <p:spPr/>
        <p:txBody>
          <a:bodyPr/>
          <a:lstStyle/>
          <a:p>
            <a:r>
              <a:rPr lang="en-US" dirty="0" smtClean="0"/>
              <a:t>[</a:t>
            </a:r>
            <a:r>
              <a:rPr lang="en-US" dirty="0" smtClean="0">
                <a:solidFill>
                  <a:srgbClr val="FF0000"/>
                </a:solidFill>
              </a:rPr>
              <a:t>Insert information about how often the committee(s) meets and for how long.</a:t>
            </a:r>
            <a:r>
              <a:rPr lang="en-US" dirty="0" smtClean="0"/>
              <a:t>]</a:t>
            </a:r>
          </a:p>
          <a:p>
            <a:r>
              <a:rPr lang="en-US" dirty="0" smtClean="0"/>
              <a:t>[</a:t>
            </a:r>
            <a:r>
              <a:rPr lang="en-US" dirty="0" smtClean="0">
                <a:solidFill>
                  <a:srgbClr val="FF0000"/>
                </a:solidFill>
              </a:rPr>
              <a:t>Insert information about time commitment, term lengths, compensation, training.</a:t>
            </a:r>
            <a:r>
              <a:rPr lang="en-US" dirty="0" smtClean="0"/>
              <a:t>]</a:t>
            </a:r>
          </a:p>
        </p:txBody>
      </p:sp>
      <p:sp>
        <p:nvSpPr>
          <p:cNvPr id="6" name="Slide Number Placeholder 5"/>
          <p:cNvSpPr>
            <a:spLocks noGrp="1"/>
          </p:cNvSpPr>
          <p:nvPr>
            <p:ph type="sldNum" sz="quarter" idx="12"/>
          </p:nvPr>
        </p:nvSpPr>
        <p:spPr/>
        <p:txBody>
          <a:bodyPr/>
          <a:lstStyle/>
          <a:p>
            <a:fld id="{63611735-472E-45BE-B5C5-600BD582DC47}" type="slidenum">
              <a:rPr lang="en-US" smtClean="0"/>
              <a:pPr/>
              <a:t>18</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cap="none" dirty="0" smtClean="0">
                <a:ea typeface="ＭＳ Ｐゴシック" pitchFamily="34" charset="-128"/>
              </a:rPr>
              <a:t>Why are advisors</a:t>
            </a:r>
            <a:br>
              <a:rPr lang="en-US" cap="none" dirty="0" smtClean="0">
                <a:ea typeface="ＭＳ Ｐゴシック" pitchFamily="34" charset="-128"/>
              </a:rPr>
            </a:br>
            <a:r>
              <a:rPr lang="en-US" cap="none" dirty="0" smtClean="0">
                <a:ea typeface="ＭＳ Ｐゴシック" pitchFamily="34" charset="-128"/>
              </a:rPr>
              <a:t>so important?</a:t>
            </a:r>
            <a:endParaRPr lang="en-US" cap="none" dirty="0"/>
          </a:p>
        </p:txBody>
      </p:sp>
      <p:sp>
        <p:nvSpPr>
          <p:cNvPr id="23554" name="Text Placeholder 5"/>
          <p:cNvSpPr>
            <a:spLocks noGrp="1"/>
          </p:cNvSpPr>
          <p:nvPr>
            <p:ph type="body" idx="1"/>
          </p:nvPr>
        </p:nvSpPr>
        <p:spPr/>
        <p:txBody>
          <a:bodyPr/>
          <a:lstStyle/>
          <a:p>
            <a:r>
              <a:rPr lang="en-US" dirty="0" smtClean="0"/>
              <a:t>Working with patient and family advisors as partners</a:t>
            </a:r>
          </a:p>
        </p:txBody>
      </p:sp>
      <p:sp>
        <p:nvSpPr>
          <p:cNvPr id="9" name="Slide Number Placeholder 8"/>
          <p:cNvSpPr>
            <a:spLocks noGrp="1"/>
          </p:cNvSpPr>
          <p:nvPr>
            <p:ph type="sldNum" sz="quarter" idx="12"/>
          </p:nvPr>
        </p:nvSpPr>
        <p:spPr/>
        <p:txBody>
          <a:bodyPr/>
          <a:lstStyle/>
          <a:p>
            <a:fld id="{63611735-472E-45BE-B5C5-600BD582DC47}" type="slidenum">
              <a:rPr lang="en-US" smtClean="0"/>
              <a:pPr/>
              <a:t>19</a:t>
            </a:fld>
            <a:endParaRPr lang="en-US" dirty="0"/>
          </a:p>
        </p:txBody>
      </p:sp>
      <p:sp>
        <p:nvSpPr>
          <p:cNvPr id="11" name="Footer Placeholder 10"/>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t>Today’s session</a:t>
            </a:r>
          </a:p>
        </p:txBody>
      </p:sp>
      <p:sp>
        <p:nvSpPr>
          <p:cNvPr id="6147" name="Content Placeholder 2"/>
          <p:cNvSpPr>
            <a:spLocks noGrp="1"/>
          </p:cNvSpPr>
          <p:nvPr>
            <p:ph idx="1"/>
          </p:nvPr>
        </p:nvSpPr>
        <p:spPr/>
        <p:txBody>
          <a:bodyPr/>
          <a:lstStyle/>
          <a:p>
            <a:r>
              <a:rPr lang="en-US" dirty="0" smtClean="0"/>
              <a:t>What do patient and family advisors do?</a:t>
            </a:r>
          </a:p>
          <a:p>
            <a:r>
              <a:rPr lang="en-US" dirty="0" smtClean="0"/>
              <a:t>Who can be an advisor? </a:t>
            </a:r>
          </a:p>
          <a:p>
            <a:r>
              <a:rPr lang="en-US" dirty="0" smtClean="0"/>
              <a:t>How do patient and family advisors help at our hospital?</a:t>
            </a:r>
          </a:p>
          <a:p>
            <a:r>
              <a:rPr lang="en-US" dirty="0" smtClean="0"/>
              <a:t>Next steps if you are interested in becoming an advisor</a:t>
            </a:r>
          </a:p>
          <a:p>
            <a:r>
              <a:rPr lang="en-US" dirty="0" smtClean="0"/>
              <a:t>Questions</a:t>
            </a:r>
          </a:p>
        </p:txBody>
      </p:sp>
      <p:sp>
        <p:nvSpPr>
          <p:cNvPr id="6" name="Slide Number Placeholder 5"/>
          <p:cNvSpPr>
            <a:spLocks noGrp="1"/>
          </p:cNvSpPr>
          <p:nvPr>
            <p:ph type="sldNum" sz="quarter" idx="12"/>
          </p:nvPr>
        </p:nvSpPr>
        <p:spPr/>
        <p:txBody>
          <a:bodyPr/>
          <a:lstStyle/>
          <a:p>
            <a:fld id="{63611735-472E-45BE-B5C5-600BD582DC47}" type="slidenum">
              <a:rPr lang="en-US" smtClean="0"/>
              <a:pPr/>
              <a:t>2</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dirty="0" smtClean="0"/>
              <a:t>Improving the care we provide</a:t>
            </a:r>
          </a:p>
        </p:txBody>
      </p:sp>
      <p:sp>
        <p:nvSpPr>
          <p:cNvPr id="24579" name="Content Placeholder 2"/>
          <p:cNvSpPr>
            <a:spLocks noGrp="1"/>
          </p:cNvSpPr>
          <p:nvPr>
            <p:ph idx="1"/>
          </p:nvPr>
        </p:nvSpPr>
        <p:spPr/>
        <p:txBody>
          <a:bodyPr/>
          <a:lstStyle/>
          <a:p>
            <a:r>
              <a:rPr lang="en-US" dirty="0" smtClean="0"/>
              <a:t>Our goals:</a:t>
            </a:r>
          </a:p>
          <a:p>
            <a:pPr lvl="1"/>
            <a:r>
              <a:rPr lang="en-US" dirty="0" smtClean="0"/>
              <a:t>Patients get the best care for their condition in a safe environment</a:t>
            </a:r>
          </a:p>
          <a:p>
            <a:pPr lvl="1"/>
            <a:r>
              <a:rPr lang="en-US" dirty="0" smtClean="0"/>
              <a:t>Patients and families have good experiences and feel supported while they are in the hospital</a:t>
            </a:r>
          </a:p>
          <a:p>
            <a:pPr lvl="1"/>
            <a:r>
              <a:rPr lang="en-US" dirty="0" smtClean="0"/>
              <a:t>Patients get care that is patient- and family-centered</a:t>
            </a:r>
          </a:p>
        </p:txBody>
      </p:sp>
      <p:sp>
        <p:nvSpPr>
          <p:cNvPr id="6" name="Slide Number Placeholder 5"/>
          <p:cNvSpPr>
            <a:spLocks noGrp="1"/>
          </p:cNvSpPr>
          <p:nvPr>
            <p:ph type="sldNum" sz="quarter" idx="12"/>
          </p:nvPr>
        </p:nvSpPr>
        <p:spPr/>
        <p:txBody>
          <a:bodyPr/>
          <a:lstStyle/>
          <a:p>
            <a:fld id="{63611735-472E-45BE-B5C5-600BD582DC47}" type="slidenum">
              <a:rPr lang="en-US" smtClean="0"/>
              <a:pPr/>
              <a:t>20</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smtClean="0"/>
              <a:t>Improving the care we provide (continued)</a:t>
            </a:r>
          </a:p>
        </p:txBody>
      </p:sp>
      <p:sp>
        <p:nvSpPr>
          <p:cNvPr id="25603" name="Content Placeholder 2"/>
          <p:cNvSpPr>
            <a:spLocks noGrp="1"/>
          </p:cNvSpPr>
          <p:nvPr>
            <p:ph idx="1"/>
          </p:nvPr>
        </p:nvSpPr>
        <p:spPr/>
        <p:txBody>
          <a:bodyPr/>
          <a:lstStyle/>
          <a:p>
            <a:r>
              <a:rPr lang="en-US" dirty="0" smtClean="0"/>
              <a:t>Patient and family advisors help us achieve our goals by creating an environment where patients, families, clinicians, and hospital staff all work together as partners to improve the quality and safety of hospital care</a:t>
            </a:r>
          </a:p>
        </p:txBody>
      </p:sp>
      <p:sp>
        <p:nvSpPr>
          <p:cNvPr id="6" name="Slide Number Placeholder 5"/>
          <p:cNvSpPr>
            <a:spLocks noGrp="1"/>
          </p:cNvSpPr>
          <p:nvPr>
            <p:ph type="sldNum" sz="quarter" idx="12"/>
          </p:nvPr>
        </p:nvSpPr>
        <p:spPr/>
        <p:txBody>
          <a:bodyPr/>
          <a:lstStyle/>
          <a:p>
            <a:fld id="{63611735-472E-45BE-B5C5-600BD582DC47}" type="slidenum">
              <a:rPr lang="en-US" smtClean="0"/>
              <a:pPr/>
              <a:t>21</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dirty="0" smtClean="0"/>
              <a:t>Input from patients and families</a:t>
            </a:r>
          </a:p>
        </p:txBody>
      </p:sp>
      <p:sp>
        <p:nvSpPr>
          <p:cNvPr id="29699" name="Content Placeholder 2"/>
          <p:cNvSpPr>
            <a:spLocks noGrp="1"/>
          </p:cNvSpPr>
          <p:nvPr>
            <p:ph idx="1"/>
          </p:nvPr>
        </p:nvSpPr>
        <p:spPr/>
        <p:txBody>
          <a:bodyPr/>
          <a:lstStyle/>
          <a:p>
            <a:r>
              <a:rPr lang="en-US" dirty="0" smtClean="0"/>
              <a:t>While you were in the hospital:</a:t>
            </a:r>
          </a:p>
          <a:p>
            <a:pPr lvl="1"/>
            <a:r>
              <a:rPr lang="en-US" dirty="0" smtClean="0"/>
              <a:t>Was there a time when you had a really good experience?</a:t>
            </a:r>
          </a:p>
          <a:p>
            <a:pPr lvl="1"/>
            <a:r>
              <a:rPr lang="en-US" dirty="0" smtClean="0"/>
              <a:t>Did you think there were things we could have done better or differently?</a:t>
            </a:r>
          </a:p>
          <a:p>
            <a:r>
              <a:rPr lang="en-US" dirty="0" smtClean="0"/>
              <a:t>Based on your experiences, write one idea for making sure other patients and families have the best experience possible</a:t>
            </a:r>
          </a:p>
        </p:txBody>
      </p:sp>
      <p:sp>
        <p:nvSpPr>
          <p:cNvPr id="6" name="Slide Number Placeholder 5"/>
          <p:cNvSpPr>
            <a:spLocks noGrp="1"/>
          </p:cNvSpPr>
          <p:nvPr>
            <p:ph type="sldNum" sz="quarter" idx="12"/>
          </p:nvPr>
        </p:nvSpPr>
        <p:spPr/>
        <p:txBody>
          <a:bodyPr/>
          <a:lstStyle/>
          <a:p>
            <a:fld id="{63611735-472E-45BE-B5C5-600BD582DC47}" type="slidenum">
              <a:rPr lang="en-US" smtClean="0"/>
              <a:pPr/>
              <a:t>22</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cap="none" dirty="0" smtClean="0"/>
              <a:t>Preparing to Become</a:t>
            </a:r>
            <a:br>
              <a:rPr lang="en-US" cap="none" dirty="0" smtClean="0"/>
            </a:br>
            <a:r>
              <a:rPr lang="en-US" cap="none" dirty="0" smtClean="0"/>
              <a:t>an Advisor</a:t>
            </a:r>
            <a:endParaRPr lang="en-US" cap="none" dirty="0"/>
          </a:p>
        </p:txBody>
      </p:sp>
      <p:sp>
        <p:nvSpPr>
          <p:cNvPr id="27650" name="Text Placeholder 4"/>
          <p:cNvSpPr>
            <a:spLocks noGrp="1"/>
          </p:cNvSpPr>
          <p:nvPr>
            <p:ph type="body" idx="1"/>
          </p:nvPr>
        </p:nvSpPr>
        <p:spPr/>
        <p:txBody>
          <a:bodyPr/>
          <a:lstStyle/>
          <a:p>
            <a:r>
              <a:rPr lang="en-US" dirty="0" smtClean="0"/>
              <a:t>Am I ready to become an advisor?</a:t>
            </a:r>
          </a:p>
          <a:p>
            <a:r>
              <a:rPr lang="en-US" dirty="0" smtClean="0"/>
              <a:t>Tips for being an engaged advisor</a:t>
            </a:r>
          </a:p>
          <a:p>
            <a:r>
              <a:rPr lang="en-US" dirty="0" smtClean="0"/>
              <a:t>How we will help you prepare</a:t>
            </a:r>
          </a:p>
        </p:txBody>
      </p:sp>
      <p:sp>
        <p:nvSpPr>
          <p:cNvPr id="9" name="Slide Number Placeholder 8"/>
          <p:cNvSpPr>
            <a:spLocks noGrp="1"/>
          </p:cNvSpPr>
          <p:nvPr>
            <p:ph type="sldNum" sz="quarter" idx="12"/>
          </p:nvPr>
        </p:nvSpPr>
        <p:spPr/>
        <p:txBody>
          <a:bodyPr/>
          <a:lstStyle/>
          <a:p>
            <a:fld id="{63611735-472E-45BE-B5C5-600BD582DC47}" type="slidenum">
              <a:rPr lang="en-US" smtClean="0"/>
              <a:pPr/>
              <a:t>23</a:t>
            </a:fld>
            <a:endParaRPr lang="en-US" dirty="0"/>
          </a:p>
        </p:txBody>
      </p:sp>
      <p:sp>
        <p:nvSpPr>
          <p:cNvPr id="11" name="Footer Placeholder 10"/>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4"/>
          <p:cNvSpPr>
            <a:spLocks noGrp="1"/>
          </p:cNvSpPr>
          <p:nvPr>
            <p:ph type="title"/>
          </p:nvPr>
        </p:nvSpPr>
        <p:spPr/>
        <p:txBody>
          <a:bodyPr/>
          <a:lstStyle/>
          <a:p>
            <a:r>
              <a:rPr lang="en-US" dirty="0" smtClean="0"/>
              <a:t>What does it take to be an advisor?</a:t>
            </a:r>
          </a:p>
        </p:txBody>
      </p:sp>
      <p:sp>
        <p:nvSpPr>
          <p:cNvPr id="28675" name="Content Placeholder 5"/>
          <p:cNvSpPr>
            <a:spLocks noGrp="1"/>
          </p:cNvSpPr>
          <p:nvPr>
            <p:ph idx="1"/>
          </p:nvPr>
        </p:nvSpPr>
        <p:spPr/>
        <p:txBody>
          <a:bodyPr/>
          <a:lstStyle/>
          <a:p>
            <a:r>
              <a:rPr lang="en-US" dirty="0" smtClean="0"/>
              <a:t>Listen to and respect the perspectives of others</a:t>
            </a:r>
          </a:p>
          <a:p>
            <a:r>
              <a:rPr lang="en-US" dirty="0" smtClean="0"/>
              <a:t>Work well with different kinds of people</a:t>
            </a:r>
          </a:p>
          <a:p>
            <a:r>
              <a:rPr lang="en-US" dirty="0" smtClean="0"/>
              <a:t>Speak comfortably and openly in group settings</a:t>
            </a:r>
          </a:p>
          <a:p>
            <a:r>
              <a:rPr lang="en-US" dirty="0" smtClean="0"/>
              <a:t>Share insights and information </a:t>
            </a:r>
          </a:p>
          <a:p>
            <a:r>
              <a:rPr lang="en-US" dirty="0" smtClean="0"/>
              <a:t>See beyond your own experiences</a:t>
            </a:r>
          </a:p>
          <a:p>
            <a:r>
              <a:rPr lang="en-US" dirty="0" smtClean="0"/>
              <a:t>Show concern for more than one issue or agenda</a:t>
            </a:r>
          </a:p>
        </p:txBody>
      </p:sp>
      <p:sp>
        <p:nvSpPr>
          <p:cNvPr id="6" name="Slide Number Placeholder 5"/>
          <p:cNvSpPr>
            <a:spLocks noGrp="1"/>
          </p:cNvSpPr>
          <p:nvPr>
            <p:ph type="sldNum" sz="quarter" idx="12"/>
          </p:nvPr>
        </p:nvSpPr>
        <p:spPr/>
        <p:txBody>
          <a:bodyPr/>
          <a:lstStyle/>
          <a:p>
            <a:fld id="{63611735-472E-45BE-B5C5-600BD582DC47}" type="slidenum">
              <a:rPr lang="en-US" smtClean="0"/>
              <a:pPr/>
              <a:t>24</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dirty="0" smtClean="0"/>
              <a:t>Am I ready to become an advisor?</a:t>
            </a:r>
          </a:p>
        </p:txBody>
      </p:sp>
      <p:sp>
        <p:nvSpPr>
          <p:cNvPr id="29699" name="Content Placeholder 2"/>
          <p:cNvSpPr>
            <a:spLocks noGrp="1"/>
          </p:cNvSpPr>
          <p:nvPr>
            <p:ph idx="1"/>
          </p:nvPr>
        </p:nvSpPr>
        <p:spPr/>
        <p:txBody>
          <a:bodyPr/>
          <a:lstStyle/>
          <a:p>
            <a:r>
              <a:rPr lang="en-US" dirty="0" smtClean="0"/>
              <a:t>Patients and family members are ready to become advisors when:</a:t>
            </a:r>
          </a:p>
          <a:p>
            <a:pPr lvl="1"/>
            <a:r>
              <a:rPr lang="en-US" dirty="0" smtClean="0"/>
              <a:t>They are willing to talk about their experiences constructively</a:t>
            </a:r>
          </a:p>
          <a:p>
            <a:pPr lvl="1"/>
            <a:r>
              <a:rPr lang="en-US" dirty="0" smtClean="0"/>
              <a:t>They are ready to work with people from different backgrounds who may have differing viewpoints</a:t>
            </a:r>
          </a:p>
          <a:p>
            <a:pPr lvl="1"/>
            <a:r>
              <a:rPr lang="en-US" dirty="0" smtClean="0"/>
              <a:t>They are willing to keep information they hear private</a:t>
            </a:r>
            <a:br>
              <a:rPr lang="en-US" dirty="0" smtClean="0"/>
            </a:br>
            <a:r>
              <a:rPr lang="en-US" dirty="0" smtClean="0"/>
              <a:t>and confidential</a:t>
            </a:r>
          </a:p>
        </p:txBody>
      </p:sp>
      <p:sp>
        <p:nvSpPr>
          <p:cNvPr id="6" name="Slide Number Placeholder 5"/>
          <p:cNvSpPr>
            <a:spLocks noGrp="1"/>
          </p:cNvSpPr>
          <p:nvPr>
            <p:ph type="sldNum" sz="quarter" idx="12"/>
          </p:nvPr>
        </p:nvSpPr>
        <p:spPr/>
        <p:txBody>
          <a:bodyPr/>
          <a:lstStyle/>
          <a:p>
            <a:fld id="{63611735-472E-45BE-B5C5-600BD582DC47}" type="slidenum">
              <a:rPr lang="en-US" smtClean="0"/>
              <a:pPr/>
              <a:t>25</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Content Placeholder 2"/>
          <p:cNvSpPr>
            <a:spLocks noGrp="1"/>
          </p:cNvSpPr>
          <p:nvPr>
            <p:ph idx="1"/>
          </p:nvPr>
        </p:nvSpPr>
        <p:spPr/>
        <p:txBody>
          <a:bodyPr/>
          <a:lstStyle/>
          <a:p>
            <a:r>
              <a:rPr lang="en-US" dirty="0" smtClean="0"/>
              <a:t>Listen well</a:t>
            </a:r>
          </a:p>
          <a:p>
            <a:r>
              <a:rPr lang="en-US" dirty="0" smtClean="0"/>
              <a:t>Ask questions</a:t>
            </a:r>
          </a:p>
          <a:p>
            <a:r>
              <a:rPr lang="en-US" dirty="0" smtClean="0"/>
              <a:t>Share your views</a:t>
            </a:r>
          </a:p>
          <a:p>
            <a:r>
              <a:rPr lang="en-US" dirty="0" smtClean="0"/>
              <a:t>Keep an open mind</a:t>
            </a:r>
          </a:p>
          <a:p>
            <a:r>
              <a:rPr lang="en-US" dirty="0" smtClean="0"/>
              <a:t>Be willing to cope with disagreement</a:t>
            </a:r>
          </a:p>
          <a:p>
            <a:r>
              <a:rPr lang="en-US" dirty="0" smtClean="0"/>
              <a:t>Ask for feedback</a:t>
            </a:r>
          </a:p>
          <a:p>
            <a:r>
              <a:rPr lang="en-US" dirty="0" smtClean="0"/>
              <a:t>Keep commitments</a:t>
            </a:r>
          </a:p>
          <a:p>
            <a:r>
              <a:rPr lang="en-US" dirty="0" smtClean="0"/>
              <a:t>Think about your story</a:t>
            </a:r>
          </a:p>
        </p:txBody>
      </p:sp>
      <p:sp>
        <p:nvSpPr>
          <p:cNvPr id="6" name="Slide Number Placeholder 5"/>
          <p:cNvSpPr>
            <a:spLocks noGrp="1"/>
          </p:cNvSpPr>
          <p:nvPr>
            <p:ph type="sldNum" sz="quarter" idx="12"/>
          </p:nvPr>
        </p:nvSpPr>
        <p:spPr/>
        <p:txBody>
          <a:bodyPr/>
          <a:lstStyle/>
          <a:p>
            <a:fld id="{63611735-472E-45BE-B5C5-600BD582DC47}" type="slidenum">
              <a:rPr lang="en-US" smtClean="0"/>
              <a:pPr/>
              <a:t>26</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
        <p:nvSpPr>
          <p:cNvPr id="2" name="Title 1"/>
          <p:cNvSpPr>
            <a:spLocks noGrp="1"/>
          </p:cNvSpPr>
          <p:nvPr>
            <p:ph type="title"/>
          </p:nvPr>
        </p:nvSpPr>
        <p:spPr/>
        <p:txBody>
          <a:bodyPr>
            <a:noAutofit/>
          </a:bodyPr>
          <a:lstStyle/>
          <a:p>
            <a:pPr>
              <a:lnSpc>
                <a:spcPct val="90000"/>
              </a:lnSpc>
            </a:pPr>
            <a:r>
              <a:rPr lang="en-US" dirty="0"/>
              <a:t>What are some tips for being an </a:t>
            </a:r>
            <a:r>
              <a:rPr lang="en-US" dirty="0" smtClean="0"/>
              <a:t/>
            </a:r>
            <a:br>
              <a:rPr lang="en-US" dirty="0" smtClean="0"/>
            </a:br>
            <a:r>
              <a:rPr lang="en-US" dirty="0" smtClean="0"/>
              <a:t>engaged </a:t>
            </a:r>
            <a:r>
              <a:rPr lang="en-US" dirty="0"/>
              <a:t>advisor?</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Content Placeholder 2"/>
          <p:cNvSpPr>
            <a:spLocks noGrp="1"/>
          </p:cNvSpPr>
          <p:nvPr>
            <p:ph idx="1"/>
          </p:nvPr>
        </p:nvSpPr>
        <p:spPr/>
        <p:txBody>
          <a:bodyPr/>
          <a:lstStyle/>
          <a:p>
            <a:r>
              <a:rPr lang="en-US" dirty="0" smtClean="0"/>
              <a:t>Our staff liaison, [</a:t>
            </a:r>
            <a:r>
              <a:rPr lang="en-US" dirty="0" smtClean="0">
                <a:solidFill>
                  <a:srgbClr val="FF0000"/>
                </a:solidFill>
              </a:rPr>
              <a:t>insert liaison name</a:t>
            </a:r>
            <a:r>
              <a:rPr lang="en-US" dirty="0" smtClean="0"/>
              <a:t>], is here to support advisors</a:t>
            </a:r>
          </a:p>
          <a:p>
            <a:pPr lvl="1"/>
            <a:r>
              <a:rPr lang="en-US" dirty="0" smtClean="0"/>
              <a:t>Recruitment</a:t>
            </a:r>
          </a:p>
          <a:p>
            <a:pPr lvl="1"/>
            <a:r>
              <a:rPr lang="en-US" dirty="0" smtClean="0"/>
              <a:t>Orientation </a:t>
            </a:r>
          </a:p>
          <a:p>
            <a:pPr lvl="1"/>
            <a:r>
              <a:rPr lang="en-US" dirty="0" smtClean="0"/>
              <a:t>Coaching and training</a:t>
            </a:r>
          </a:p>
        </p:txBody>
      </p:sp>
      <p:sp>
        <p:nvSpPr>
          <p:cNvPr id="6" name="Slide Number Placeholder 5"/>
          <p:cNvSpPr>
            <a:spLocks noGrp="1"/>
          </p:cNvSpPr>
          <p:nvPr>
            <p:ph type="sldNum" sz="quarter" idx="12"/>
          </p:nvPr>
        </p:nvSpPr>
        <p:spPr/>
        <p:txBody>
          <a:bodyPr/>
          <a:lstStyle/>
          <a:p>
            <a:fld id="{63611735-472E-45BE-B5C5-600BD582DC47}" type="slidenum">
              <a:rPr lang="en-US" smtClean="0"/>
              <a:pPr/>
              <a:t>27</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
        <p:nvSpPr>
          <p:cNvPr id="2" name="Title 1"/>
          <p:cNvSpPr>
            <a:spLocks noGrp="1"/>
          </p:cNvSpPr>
          <p:nvPr>
            <p:ph type="title"/>
          </p:nvPr>
        </p:nvSpPr>
        <p:spPr/>
        <p:txBody>
          <a:bodyPr>
            <a:noAutofit/>
          </a:bodyPr>
          <a:lstStyle/>
          <a:p>
            <a:pPr>
              <a:lnSpc>
                <a:spcPct val="90000"/>
              </a:lnSpc>
            </a:pPr>
            <a:r>
              <a:rPr lang="en-US" dirty="0"/>
              <a:t>How will we help you prepare to be </a:t>
            </a:r>
            <a:r>
              <a:rPr lang="en-US" dirty="0" smtClean="0"/>
              <a:t/>
            </a:r>
            <a:br>
              <a:rPr lang="en-US" dirty="0" smtClean="0"/>
            </a:br>
            <a:r>
              <a:rPr lang="en-US" dirty="0" smtClean="0"/>
              <a:t>an </a:t>
            </a:r>
            <a:r>
              <a:rPr lang="en-US" dirty="0"/>
              <a:t>advisor?</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dirty="0" smtClean="0"/>
              <a:t>Next steps</a:t>
            </a:r>
          </a:p>
        </p:txBody>
      </p:sp>
      <p:sp>
        <p:nvSpPr>
          <p:cNvPr id="32771" name="Content Placeholder 2"/>
          <p:cNvSpPr>
            <a:spLocks noGrp="1"/>
          </p:cNvSpPr>
          <p:nvPr>
            <p:ph idx="1"/>
          </p:nvPr>
        </p:nvSpPr>
        <p:spPr/>
        <p:txBody>
          <a:bodyPr/>
          <a:lstStyle/>
          <a:p>
            <a:r>
              <a:rPr lang="en-US" dirty="0" smtClean="0"/>
              <a:t>Fill out the “My Participation Interests” form</a:t>
            </a:r>
          </a:p>
          <a:p>
            <a:r>
              <a:rPr lang="en-US" dirty="0" smtClean="0"/>
              <a:t>The staff liaison will review your interest form, schedule an interview, and discuss your interests</a:t>
            </a:r>
          </a:p>
          <a:p>
            <a:r>
              <a:rPr lang="en-US" dirty="0"/>
              <a:t>[</a:t>
            </a:r>
            <a:r>
              <a:rPr lang="en-US" dirty="0" smtClean="0">
                <a:solidFill>
                  <a:srgbClr val="FF0000"/>
                </a:solidFill>
              </a:rPr>
              <a:t>Include information here about selection process (e.g., for advisory council), or explain that advisors will be added to a database and contacted as needed.</a:t>
            </a:r>
            <a:r>
              <a:rPr lang="en-US" dirty="0" smtClean="0"/>
              <a:t>]</a:t>
            </a:r>
          </a:p>
        </p:txBody>
      </p:sp>
      <p:sp>
        <p:nvSpPr>
          <p:cNvPr id="6" name="Slide Number Placeholder 5"/>
          <p:cNvSpPr>
            <a:spLocks noGrp="1"/>
          </p:cNvSpPr>
          <p:nvPr>
            <p:ph type="sldNum" sz="quarter" idx="12"/>
          </p:nvPr>
        </p:nvSpPr>
        <p:spPr/>
        <p:txBody>
          <a:bodyPr/>
          <a:lstStyle/>
          <a:p>
            <a:fld id="{63611735-472E-45BE-B5C5-600BD582DC47}" type="slidenum">
              <a:rPr lang="en-US" smtClean="0"/>
              <a:pPr/>
              <a:t>28</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dirty="0" smtClean="0"/>
              <a:t>Questions?	</a:t>
            </a:r>
          </a:p>
        </p:txBody>
      </p:sp>
      <p:sp>
        <p:nvSpPr>
          <p:cNvPr id="33795" name="Content Placeholder 2"/>
          <p:cNvSpPr>
            <a:spLocks noGrp="1"/>
          </p:cNvSpPr>
          <p:nvPr>
            <p:ph idx="1"/>
          </p:nvPr>
        </p:nvSpPr>
        <p:spPr/>
        <p:txBody>
          <a:bodyPr/>
          <a:lstStyle/>
          <a:p>
            <a:r>
              <a:rPr lang="en-US" dirty="0" smtClean="0"/>
              <a:t>Questions?</a:t>
            </a:r>
          </a:p>
        </p:txBody>
      </p:sp>
      <p:sp>
        <p:nvSpPr>
          <p:cNvPr id="6" name="Slide Number Placeholder 5"/>
          <p:cNvSpPr>
            <a:spLocks noGrp="1"/>
          </p:cNvSpPr>
          <p:nvPr>
            <p:ph type="sldNum" sz="quarter" idx="12"/>
          </p:nvPr>
        </p:nvSpPr>
        <p:spPr/>
        <p:txBody>
          <a:bodyPr/>
          <a:lstStyle/>
          <a:p>
            <a:fld id="{63611735-472E-45BE-B5C5-600BD582DC47}" type="slidenum">
              <a:rPr lang="en-US" smtClean="0"/>
              <a:pPr/>
              <a:t>29</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cap="none" dirty="0" smtClean="0"/>
              <a:t>Patient and Family Advisors</a:t>
            </a:r>
          </a:p>
        </p:txBody>
      </p:sp>
      <p:sp>
        <p:nvSpPr>
          <p:cNvPr id="7170" name="Text Placeholder 3"/>
          <p:cNvSpPr>
            <a:spLocks noGrp="1"/>
          </p:cNvSpPr>
          <p:nvPr>
            <p:ph type="body" idx="1"/>
          </p:nvPr>
        </p:nvSpPr>
        <p:spPr/>
        <p:txBody>
          <a:bodyPr>
            <a:normAutofit/>
          </a:bodyPr>
          <a:lstStyle/>
          <a:p>
            <a:r>
              <a:rPr lang="en-US" dirty="0" smtClean="0"/>
              <a:t>What do advisors do?</a:t>
            </a:r>
          </a:p>
          <a:p>
            <a:r>
              <a:rPr lang="en-US" dirty="0" smtClean="0"/>
              <a:t>Who can be an advisor? </a:t>
            </a:r>
          </a:p>
        </p:txBody>
      </p:sp>
      <p:sp>
        <p:nvSpPr>
          <p:cNvPr id="9" name="Slide Number Placeholder 8"/>
          <p:cNvSpPr>
            <a:spLocks noGrp="1"/>
          </p:cNvSpPr>
          <p:nvPr>
            <p:ph type="sldNum" sz="quarter" idx="12"/>
          </p:nvPr>
        </p:nvSpPr>
        <p:spPr/>
        <p:txBody>
          <a:bodyPr/>
          <a:lstStyle/>
          <a:p>
            <a:fld id="{63611735-472E-45BE-B5C5-600BD582DC47}" type="slidenum">
              <a:rPr lang="en-US" smtClean="0"/>
              <a:pPr/>
              <a:t>3</a:t>
            </a:fld>
            <a:endParaRPr lang="en-US" dirty="0"/>
          </a:p>
        </p:txBody>
      </p:sp>
      <p:sp>
        <p:nvSpPr>
          <p:cNvPr id="11" name="Footer Placeholder 10"/>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dirty="0" smtClean="0"/>
              <a:t>Final thoughts</a:t>
            </a:r>
          </a:p>
        </p:txBody>
      </p:sp>
      <p:sp>
        <p:nvSpPr>
          <p:cNvPr id="34819" name="Content Placeholder 2"/>
          <p:cNvSpPr>
            <a:spLocks noGrp="1"/>
          </p:cNvSpPr>
          <p:nvPr>
            <p:ph idx="1"/>
          </p:nvPr>
        </p:nvSpPr>
        <p:spPr/>
        <p:txBody>
          <a:bodyPr/>
          <a:lstStyle/>
          <a:p>
            <a:r>
              <a:rPr lang="en-US" dirty="0" smtClean="0"/>
              <a:t>Your perspectives and experiences provide the rich data we need to improve our services</a:t>
            </a:r>
          </a:p>
          <a:p>
            <a:r>
              <a:rPr lang="en-US" dirty="0" smtClean="0"/>
              <a:t>Your participation allows us to work together to improve care experiences</a:t>
            </a:r>
          </a:p>
          <a:p>
            <a:r>
              <a:rPr lang="en-US" dirty="0" smtClean="0"/>
              <a:t>Improvement is a journey, not a destination</a:t>
            </a:r>
          </a:p>
          <a:p>
            <a:pPr lvl="1"/>
            <a:r>
              <a:rPr lang="en-US" dirty="0" smtClean="0"/>
              <a:t>Your stories make the journey worthwhile</a:t>
            </a:r>
          </a:p>
        </p:txBody>
      </p:sp>
      <p:sp>
        <p:nvSpPr>
          <p:cNvPr id="6" name="Slide Number Placeholder 5"/>
          <p:cNvSpPr>
            <a:spLocks noGrp="1"/>
          </p:cNvSpPr>
          <p:nvPr>
            <p:ph type="sldNum" sz="quarter" idx="12"/>
          </p:nvPr>
        </p:nvSpPr>
        <p:spPr/>
        <p:txBody>
          <a:bodyPr/>
          <a:lstStyle/>
          <a:p>
            <a:fld id="{63611735-472E-45BE-B5C5-600BD582DC47}" type="slidenum">
              <a:rPr lang="en-US" smtClean="0"/>
              <a:pPr/>
              <a:t>30</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dirty="0" smtClean="0"/>
              <a:t>Thank you!</a:t>
            </a:r>
          </a:p>
        </p:txBody>
      </p:sp>
      <p:sp>
        <p:nvSpPr>
          <p:cNvPr id="35843" name="Content Placeholder 2"/>
          <p:cNvSpPr>
            <a:spLocks noGrp="1"/>
          </p:cNvSpPr>
          <p:nvPr>
            <p:ph idx="1"/>
          </p:nvPr>
        </p:nvSpPr>
        <p:spPr/>
        <p:txBody>
          <a:bodyPr/>
          <a:lstStyle/>
          <a:p>
            <a:r>
              <a:rPr lang="en-US" dirty="0" smtClean="0"/>
              <a:t>For questions or more information:</a:t>
            </a:r>
          </a:p>
          <a:p>
            <a:pPr lvl="1"/>
            <a:r>
              <a:rPr lang="en-US" dirty="0" smtClean="0"/>
              <a:t>[</a:t>
            </a:r>
            <a:r>
              <a:rPr lang="en-US" dirty="0" smtClean="0">
                <a:solidFill>
                  <a:srgbClr val="FF0000"/>
                </a:solidFill>
              </a:rPr>
              <a:t>Insert name and contact information of patient and family advisor liaison</a:t>
            </a:r>
            <a:r>
              <a:rPr lang="en-US" dirty="0" smtClean="0"/>
              <a:t>]</a:t>
            </a:r>
          </a:p>
        </p:txBody>
      </p:sp>
      <p:sp>
        <p:nvSpPr>
          <p:cNvPr id="6" name="Slide Number Placeholder 5"/>
          <p:cNvSpPr>
            <a:spLocks noGrp="1"/>
          </p:cNvSpPr>
          <p:nvPr>
            <p:ph type="sldNum" sz="quarter" idx="12"/>
          </p:nvPr>
        </p:nvSpPr>
        <p:spPr/>
        <p:txBody>
          <a:bodyPr/>
          <a:lstStyle/>
          <a:p>
            <a:fld id="{63611735-472E-45BE-B5C5-600BD582DC47}" type="slidenum">
              <a:rPr lang="en-US" smtClean="0"/>
              <a:pPr/>
              <a:t>31</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Advisors: What they do</a:t>
            </a:r>
          </a:p>
        </p:txBody>
      </p:sp>
      <p:sp>
        <p:nvSpPr>
          <p:cNvPr id="8195" name="Content Placeholder 2"/>
          <p:cNvSpPr>
            <a:spLocks noGrp="1"/>
          </p:cNvSpPr>
          <p:nvPr>
            <p:ph idx="1"/>
          </p:nvPr>
        </p:nvSpPr>
        <p:spPr/>
        <p:txBody>
          <a:bodyPr/>
          <a:lstStyle/>
          <a:p>
            <a:r>
              <a:rPr lang="en-US" dirty="0" smtClean="0"/>
              <a:t>Provide input into or feedback on:</a:t>
            </a:r>
          </a:p>
          <a:p>
            <a:pPr lvl="1"/>
            <a:r>
              <a:rPr lang="en-US" dirty="0" smtClean="0"/>
              <a:t>Patient and family experiences</a:t>
            </a:r>
          </a:p>
          <a:p>
            <a:pPr lvl="1"/>
            <a:r>
              <a:rPr lang="en-US" dirty="0" smtClean="0"/>
              <a:t>How we deliver care to patients</a:t>
            </a:r>
          </a:p>
          <a:p>
            <a:pPr lvl="1"/>
            <a:r>
              <a:rPr lang="en-US" dirty="0" smtClean="0"/>
              <a:t>Materials we give to patients and families</a:t>
            </a:r>
          </a:p>
          <a:p>
            <a:pPr lvl="1"/>
            <a:r>
              <a:rPr lang="en-US" dirty="0" smtClean="0"/>
              <a:t>Facility design</a:t>
            </a:r>
          </a:p>
          <a:p>
            <a:r>
              <a:rPr lang="en-US" dirty="0" smtClean="0"/>
              <a:t>Your experiences are a powerful tool for inspiring change</a:t>
            </a:r>
          </a:p>
        </p:txBody>
      </p:sp>
      <p:sp>
        <p:nvSpPr>
          <p:cNvPr id="6" name="Slide Number Placeholder 5"/>
          <p:cNvSpPr>
            <a:spLocks noGrp="1"/>
          </p:cNvSpPr>
          <p:nvPr>
            <p:ph type="sldNum" sz="quarter" idx="12"/>
          </p:nvPr>
        </p:nvSpPr>
        <p:spPr/>
        <p:txBody>
          <a:bodyPr/>
          <a:lstStyle/>
          <a:p>
            <a:fld id="{63611735-472E-45BE-B5C5-600BD582DC47}" type="slidenum">
              <a:rPr lang="en-US" smtClean="0"/>
              <a:pPr/>
              <a:t>4</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Advisors: Who they are</a:t>
            </a:r>
          </a:p>
        </p:txBody>
      </p:sp>
      <p:sp>
        <p:nvSpPr>
          <p:cNvPr id="9219" name="Content Placeholder 2"/>
          <p:cNvSpPr>
            <a:spLocks noGrp="1"/>
          </p:cNvSpPr>
          <p:nvPr>
            <p:ph idx="1"/>
          </p:nvPr>
        </p:nvSpPr>
        <p:spPr/>
        <p:txBody>
          <a:bodyPr/>
          <a:lstStyle/>
          <a:p>
            <a:r>
              <a:rPr lang="en-US" dirty="0" smtClean="0"/>
              <a:t>Patients and family members who have experienced care at our hospital</a:t>
            </a:r>
          </a:p>
          <a:p>
            <a:r>
              <a:rPr lang="en-US" dirty="0" smtClean="0"/>
              <a:t>Your experiences qualify you for the role</a:t>
            </a:r>
          </a:p>
          <a:p>
            <a:r>
              <a:rPr lang="en-US" dirty="0" smtClean="0"/>
              <a:t>We provide any additional orientation and support you need</a:t>
            </a:r>
          </a:p>
        </p:txBody>
      </p:sp>
      <p:sp>
        <p:nvSpPr>
          <p:cNvPr id="6" name="Slide Number Placeholder 5"/>
          <p:cNvSpPr>
            <a:spLocks noGrp="1"/>
          </p:cNvSpPr>
          <p:nvPr>
            <p:ph type="sldNum" sz="quarter" idx="12"/>
          </p:nvPr>
        </p:nvSpPr>
        <p:spPr/>
        <p:txBody>
          <a:bodyPr/>
          <a:lstStyle/>
          <a:p>
            <a:fld id="{63611735-472E-45BE-B5C5-600BD582DC47}" type="slidenum">
              <a:rPr lang="en-US" smtClean="0"/>
              <a:pPr/>
              <a:t>5</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8"/>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
        <p:nvSpPr>
          <p:cNvPr id="5" name="Slide Number Placeholder 4"/>
          <p:cNvSpPr>
            <a:spLocks noGrp="1"/>
          </p:cNvSpPr>
          <p:nvPr>
            <p:ph type="sldNum" sz="quarter" idx="12"/>
          </p:nvPr>
        </p:nvSpPr>
        <p:spPr/>
        <p:txBody>
          <a:bodyPr/>
          <a:lstStyle/>
          <a:p>
            <a:fld id="{63611735-472E-45BE-B5C5-600BD582DC47}" type="slidenum">
              <a:rPr lang="en-US" smtClean="0"/>
              <a:pPr/>
              <a:t>6</a:t>
            </a:fld>
            <a:endParaRPr lang="en-US" dirty="0"/>
          </a:p>
        </p:txBody>
      </p:sp>
      <p:sp>
        <p:nvSpPr>
          <p:cNvPr id="3" name="Title 2"/>
          <p:cNvSpPr>
            <a:spLocks noGrp="1"/>
          </p:cNvSpPr>
          <p:nvPr>
            <p:ph type="title"/>
          </p:nvPr>
        </p:nvSpPr>
        <p:spPr/>
        <p:txBody>
          <a:bodyPr>
            <a:normAutofit fontScale="90000"/>
          </a:bodyPr>
          <a:lstStyle/>
          <a:p>
            <a:r>
              <a:rPr lang="en-US" cap="none" dirty="0"/>
              <a:t>Patient and Family Advisor Opportunities at</a:t>
            </a:r>
            <a:br>
              <a:rPr lang="en-US" cap="none" dirty="0"/>
            </a:br>
            <a:r>
              <a:rPr lang="en-US" cap="none" dirty="0"/>
              <a:t>[</a:t>
            </a:r>
            <a:r>
              <a:rPr lang="en-US" cap="none" dirty="0">
                <a:solidFill>
                  <a:srgbClr val="FF0000"/>
                </a:solidFill>
              </a:rPr>
              <a:t>Insert Hospital Name</a:t>
            </a:r>
            <a:r>
              <a:rPr lang="en-US" cap="none" dirty="0"/>
              <a: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solidFill>
                  <a:srgbClr val="F0F6F7"/>
                </a:solidFill>
              </a:rPr>
              <a:t>Working with advisors</a:t>
            </a:r>
            <a:endParaRPr lang="en-US" dirty="0">
              <a:solidFill>
                <a:srgbClr val="F0F6F7"/>
              </a:solidFill>
            </a:endParaRPr>
          </a:p>
        </p:txBody>
      </p:sp>
      <p:sp>
        <p:nvSpPr>
          <p:cNvPr id="11266" name="Text Placeholder 1"/>
          <p:cNvSpPr>
            <a:spLocks noGrp="1"/>
          </p:cNvSpPr>
          <p:nvPr>
            <p:ph idx="1"/>
          </p:nvPr>
        </p:nvSpPr>
        <p:spPr/>
        <p:txBody>
          <a:bodyPr/>
          <a:lstStyle/>
          <a:p>
            <a:r>
              <a:rPr lang="en-US" dirty="0">
                <a:solidFill>
                  <a:srgbClr val="FF0000"/>
                </a:solidFill>
              </a:rPr>
              <a:t>Presenter note: </a:t>
            </a:r>
            <a:r>
              <a:rPr lang="en-US" dirty="0" smtClean="0"/>
              <a:t>This presentation discusses several ways of working with advisors:</a:t>
            </a:r>
          </a:p>
          <a:p>
            <a:pPr lvl="1"/>
            <a:r>
              <a:rPr lang="en-US" dirty="0" smtClean="0"/>
              <a:t>Patients and families as advisors on short-term projects, typically on an as-needed basis</a:t>
            </a:r>
          </a:p>
          <a:p>
            <a:pPr lvl="1"/>
            <a:r>
              <a:rPr lang="en-US" dirty="0" smtClean="0"/>
              <a:t>Patients and families as advisory council members</a:t>
            </a:r>
          </a:p>
          <a:p>
            <a:pPr lvl="1"/>
            <a:r>
              <a:rPr lang="en-US" dirty="0" smtClean="0"/>
              <a:t>Patients and families as members of hospital quality and safety committees</a:t>
            </a:r>
          </a:p>
          <a:p>
            <a:r>
              <a:rPr lang="en-US" dirty="0" smtClean="0"/>
              <a:t>Not all hospitals will choose to work with advisors in all three ways. Adapt the slides that are appropriate to the opportunities available within your organization and delete the others.</a:t>
            </a:r>
          </a:p>
        </p:txBody>
      </p:sp>
      <p:sp>
        <p:nvSpPr>
          <p:cNvPr id="7" name="Footer Placeholder 6"/>
          <p:cNvSpPr>
            <a:spLocks noGrp="1"/>
          </p:cNvSpPr>
          <p:nvPr>
            <p:ph type="ftr" sz="quarter" idx="11"/>
          </p:nvPr>
        </p:nvSpPr>
        <p:spPr/>
        <p:txBody>
          <a:bodyPr/>
          <a:lstStyle/>
          <a:p>
            <a:r>
              <a:rPr lang="en-US" smtClean="0"/>
              <a:t>Strategy 1: Patient &amp; Family Advisor Information Session (Tool 5)</a:t>
            </a:r>
            <a:endParaRPr lang="en-US" dirty="0" smtClean="0"/>
          </a:p>
        </p:txBody>
      </p:sp>
      <p:sp>
        <p:nvSpPr>
          <p:cNvPr id="8" name="Slide Number Placeholder 7"/>
          <p:cNvSpPr>
            <a:spLocks noGrp="1"/>
          </p:cNvSpPr>
          <p:nvPr>
            <p:ph type="sldNum" sz="quarter" idx="12"/>
          </p:nvPr>
        </p:nvSpPr>
        <p:spPr/>
        <p:txBody>
          <a:bodyPr/>
          <a:lstStyle/>
          <a:p>
            <a:fld id="{63611735-472E-45BE-B5C5-600BD582DC47}"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smtClean="0"/>
              <a:t>Advisors for short-term projects</a:t>
            </a:r>
          </a:p>
        </p:txBody>
      </p:sp>
      <p:sp>
        <p:nvSpPr>
          <p:cNvPr id="12291" name="Content Placeholder 2"/>
          <p:cNvSpPr>
            <a:spLocks noGrp="1"/>
          </p:cNvSpPr>
          <p:nvPr>
            <p:ph idx="1"/>
          </p:nvPr>
        </p:nvSpPr>
        <p:spPr/>
        <p:txBody>
          <a:bodyPr/>
          <a:lstStyle/>
          <a:p>
            <a:r>
              <a:rPr lang="en-US" dirty="0" smtClean="0"/>
              <a:t>Participate in discussion groups to provide input on care practices or policies</a:t>
            </a:r>
          </a:p>
          <a:p>
            <a:r>
              <a:rPr lang="en-US" dirty="0" smtClean="0"/>
              <a:t>Review, revise, or help create educational and informational materials for patients and families</a:t>
            </a:r>
          </a:p>
          <a:p>
            <a:r>
              <a:rPr lang="en-US" dirty="0" smtClean="0"/>
              <a:t>Serve as members of a workgroup or committee</a:t>
            </a:r>
          </a:p>
          <a:p>
            <a:r>
              <a:rPr lang="en-US" dirty="0" smtClean="0"/>
              <a:t>Share their stories with hospital leadership, clinicians,</a:t>
            </a:r>
            <a:br>
              <a:rPr lang="en-US" dirty="0" smtClean="0"/>
            </a:br>
            <a:r>
              <a:rPr lang="en-US" dirty="0" smtClean="0"/>
              <a:t>and other staff</a:t>
            </a:r>
          </a:p>
        </p:txBody>
      </p:sp>
      <p:sp>
        <p:nvSpPr>
          <p:cNvPr id="6" name="Slide Number Placeholder 5"/>
          <p:cNvSpPr>
            <a:spLocks noGrp="1"/>
          </p:cNvSpPr>
          <p:nvPr>
            <p:ph type="sldNum" sz="quarter" idx="12"/>
          </p:nvPr>
        </p:nvSpPr>
        <p:spPr/>
        <p:txBody>
          <a:bodyPr/>
          <a:lstStyle/>
          <a:p>
            <a:fld id="{63611735-472E-45BE-B5C5-600BD582DC47}" type="slidenum">
              <a:rPr lang="en-US" smtClean="0"/>
              <a:pPr/>
              <a:t>8</a:t>
            </a:fld>
            <a:endParaRPr lang="en-US" dirty="0"/>
          </a:p>
        </p:txBody>
      </p:sp>
      <p:sp>
        <p:nvSpPr>
          <p:cNvPr id="10" name="Footer Placeholder 9"/>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smtClean="0"/>
              <a:t>Example projects</a:t>
            </a:r>
          </a:p>
        </p:txBody>
      </p:sp>
      <p:sp>
        <p:nvSpPr>
          <p:cNvPr id="13315" name="Content Placeholder 2"/>
          <p:cNvSpPr>
            <a:spLocks noGrp="1"/>
          </p:cNvSpPr>
          <p:nvPr>
            <p:ph sz="half" idx="1"/>
          </p:nvPr>
        </p:nvSpPr>
        <p:spPr/>
        <p:txBody>
          <a:bodyPr>
            <a:normAutofit/>
          </a:bodyPr>
          <a:lstStyle/>
          <a:p>
            <a:r>
              <a:rPr lang="en-US" sz="2500" dirty="0" smtClean="0"/>
              <a:t>[</a:t>
            </a:r>
            <a:r>
              <a:rPr lang="en-US" sz="2500" dirty="0" smtClean="0">
                <a:solidFill>
                  <a:srgbClr val="FF0000"/>
                </a:solidFill>
              </a:rPr>
              <a:t>Presenter note: </a:t>
            </a:r>
            <a:r>
              <a:rPr lang="en-US" sz="2500" dirty="0" smtClean="0"/>
              <a:t>Insert examples of opportunities for advisors at your hospital to participate in short-term projects or include examples of past projects (e.g., review materials, participate in discussion groups, or tell their story).</a:t>
            </a:r>
          </a:p>
        </p:txBody>
      </p:sp>
      <p:sp>
        <p:nvSpPr>
          <p:cNvPr id="13316" name="Content Placeholder 3"/>
          <p:cNvSpPr>
            <a:spLocks noGrp="1"/>
          </p:cNvSpPr>
          <p:nvPr>
            <p:ph sz="half" idx="2"/>
          </p:nvPr>
        </p:nvSpPr>
        <p:spPr/>
        <p:txBody>
          <a:bodyPr>
            <a:normAutofit/>
          </a:bodyPr>
          <a:lstStyle/>
          <a:p>
            <a:r>
              <a:rPr lang="en-US" sz="2500" dirty="0" smtClean="0"/>
              <a:t>[</a:t>
            </a:r>
            <a:r>
              <a:rPr lang="en-US" sz="2500" dirty="0" smtClean="0">
                <a:solidFill>
                  <a:srgbClr val="FF0000"/>
                </a:solidFill>
              </a:rPr>
              <a:t>Insert photo or illustrative example.</a:t>
            </a:r>
            <a:r>
              <a:rPr lang="en-US" sz="2500" dirty="0" smtClean="0"/>
              <a:t>]</a:t>
            </a:r>
          </a:p>
        </p:txBody>
      </p:sp>
      <p:sp>
        <p:nvSpPr>
          <p:cNvPr id="8" name="Slide Number Placeholder 7"/>
          <p:cNvSpPr>
            <a:spLocks noGrp="1"/>
          </p:cNvSpPr>
          <p:nvPr>
            <p:ph type="sldNum" sz="quarter" idx="12"/>
          </p:nvPr>
        </p:nvSpPr>
        <p:spPr/>
        <p:txBody>
          <a:bodyPr/>
          <a:lstStyle/>
          <a:p>
            <a:fld id="{63611735-472E-45BE-B5C5-600BD582DC47}" type="slidenum">
              <a:rPr lang="en-US" smtClean="0"/>
              <a:pPr/>
              <a:t>9</a:t>
            </a:fld>
            <a:endParaRPr lang="en-US" dirty="0"/>
          </a:p>
        </p:txBody>
      </p:sp>
      <p:sp>
        <p:nvSpPr>
          <p:cNvPr id="11" name="Footer Placeholder 10"/>
          <p:cNvSpPr>
            <a:spLocks noGrp="1"/>
          </p:cNvSpPr>
          <p:nvPr>
            <p:ph type="ftr" sz="quarter" idx="11"/>
          </p:nvPr>
        </p:nvSpPr>
        <p:spPr/>
        <p:txBody>
          <a:bodyPr/>
          <a:lstStyle/>
          <a:p>
            <a:r>
              <a:rPr lang="en-US" smtClean="0">
                <a:latin typeface="Rockwell" pitchFamily="18" charset="0"/>
              </a:rPr>
              <a:t>Strategy 1</a:t>
            </a:r>
            <a:r>
              <a:rPr lang="en-US" smtClean="0"/>
              <a:t>: Patient &amp; Family Advisor Information Session (Tool 5)</a:t>
            </a:r>
            <a:endParaRPr lang="en-US" dirty="0" smtClean="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8b98c4466f38dfe74f7603d6cb0f8ee7b6d94a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2236</TotalTime>
  <Words>5518</Words>
  <Application>Microsoft Office PowerPoint</Application>
  <PresentationFormat>On-screen Show (4:3)</PresentationFormat>
  <Paragraphs>416</Paragraphs>
  <Slides>31</Slides>
  <Notes>31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Insert hospital logo here  Become a Patient and Family Advisor: Information Session</vt:lpstr>
      <vt:lpstr>Today’s session</vt:lpstr>
      <vt:lpstr>Patient and Family Advisors</vt:lpstr>
      <vt:lpstr>Advisors: What they do</vt:lpstr>
      <vt:lpstr>Advisors: Who they are</vt:lpstr>
      <vt:lpstr>Patient and Family Advisor Opportunities at [Insert Hospital Name]</vt:lpstr>
      <vt:lpstr>Working with advisors</vt:lpstr>
      <vt:lpstr>Advisors for short-term projects</vt:lpstr>
      <vt:lpstr>Example projects</vt:lpstr>
      <vt:lpstr>Advisor commitments</vt:lpstr>
      <vt:lpstr>Patient and family advisory councils</vt:lpstr>
      <vt:lpstr>Advisors as council members</vt:lpstr>
      <vt:lpstr>Example advisory council projects</vt:lpstr>
      <vt:lpstr>Advisory council commitments</vt:lpstr>
      <vt:lpstr>Patient and family advisors on committees</vt:lpstr>
      <vt:lpstr>Quality and safety advisor opportunities</vt:lpstr>
      <vt:lpstr>Example quality and safety committee projects</vt:lpstr>
      <vt:lpstr>Quality and safety advisor commitments</vt:lpstr>
      <vt:lpstr>Why are advisors so important?</vt:lpstr>
      <vt:lpstr>Improving the care we provide</vt:lpstr>
      <vt:lpstr>Improving the care we provide (continued)</vt:lpstr>
      <vt:lpstr>Input from patients and families</vt:lpstr>
      <vt:lpstr>Preparing to Become an Advisor</vt:lpstr>
      <vt:lpstr>What does it take to be an advisor?</vt:lpstr>
      <vt:lpstr>Am I ready to become an advisor?</vt:lpstr>
      <vt:lpstr>What are some tips for being an  engaged advisor?</vt:lpstr>
      <vt:lpstr>How will we help you prepare to be  an advisor?</vt:lpstr>
      <vt:lpstr>Next steps</vt:lpstr>
      <vt:lpstr>Questions? </vt:lpstr>
      <vt:lpstr>Final thoughts</vt:lpstr>
      <vt:lpstr>Thank you!</vt:lpstr>
    </vt:vector>
  </TitlesOfParts>
  <Company>United States Department of Health and Human Services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Strategy 1: Working with Patients &amp; Families as Advisors (Tool 5)</dc:title>
  <dc:subject>Become a Patient and Family Advisor: Information Session</dc:subject>
  <dc:creator>Agency for Healthcare Research and Quality</dc:creator>
  <cp:keywords>Patient and family members; care to patients; short-term projects; advisory council members; hospital quality and safety committees; hospital staff; recruitment; orientation; coaching and training</cp:keywords>
  <cp:lastModifiedBy>Lenovo User</cp:lastModifiedBy>
  <cp:revision>67</cp:revision>
  <cp:lastPrinted>2012-12-20T20:52:44Z</cp:lastPrinted>
  <dcterms:created xsi:type="dcterms:W3CDTF">2011-07-01T22:23:38Z</dcterms:created>
  <dcterms:modified xsi:type="dcterms:W3CDTF">2013-08-23T19:00:58Z</dcterms:modified>
  <cp:category>Guide to Patient and Family Engagement</cp:category>
</cp:coreProperties>
</file>