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B740"/>
    <a:srgbClr val="7E6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31813-89E6-4CDF-A935-6E94E343266B}" type="datetimeFigureOut">
              <a:rPr lang="en-US" smtClean="0"/>
              <a:t>10/3/22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B8454-08FD-4C48-B33A-8C657E4C8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8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28653-0E67-B045-A548-7E0D5BF1D9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3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5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9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5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3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9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8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4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17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1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8EB8-2225-4428-BF5A-831C08A5DA37}" type="datetimeFigureOut">
              <a:rPr lang="en-US" smtClean="0"/>
              <a:t>10/3/22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8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65110" y="43199"/>
            <a:ext cx="8229600" cy="1261884"/>
          </a:xfrm>
        </p:spPr>
        <p:txBody>
          <a:bodyPr anchor="t">
            <a:spAutoFit/>
          </a:bodyPr>
          <a:lstStyle/>
          <a:p>
            <a:pPr algn="r"/>
            <a:r>
              <a:rPr lang="en-US" sz="3600" b="1" kern="0" dirty="0">
                <a:latin typeface="Calibri" charset="0"/>
              </a:rPr>
              <a:t>Monthly Leadership Report</a:t>
            </a:r>
            <a:br>
              <a:rPr lang="en-US" sz="3600" b="1" kern="0" dirty="0">
                <a:latin typeface="Calibri" charset="0"/>
              </a:rPr>
            </a:br>
            <a:r>
              <a:rPr lang="en-US" sz="2000" b="1" i="1" kern="0" dirty="0" err="1">
                <a:latin typeface="Calibri" charset="0"/>
              </a:rPr>
              <a:t>clOUDi</a:t>
            </a:r>
            <a:br>
              <a:rPr lang="en-US" sz="2800" b="1" i="1" kern="0" dirty="0">
                <a:solidFill>
                  <a:srgbClr val="7E609C"/>
                </a:solidFill>
                <a:latin typeface="Calibri" charset="0"/>
              </a:rPr>
            </a:br>
            <a:r>
              <a:rPr lang="en-US" sz="2000" kern="0" dirty="0">
                <a:latin typeface="Calibri" charset="0"/>
              </a:rPr>
              <a:t>Hospital Name, Date 2023</a:t>
            </a:r>
            <a:endParaRPr lang="en-US" sz="2800" kern="0" dirty="0">
              <a:latin typeface="Calibri" charset="0"/>
            </a:endParaRPr>
          </a:p>
        </p:txBody>
      </p:sp>
      <p:sp>
        <p:nvSpPr>
          <p:cNvPr id="4" name="Text Box 57"/>
          <p:cNvSpPr txBox="1">
            <a:spLocks noChangeArrowheads="1"/>
          </p:cNvSpPr>
          <p:nvPr/>
        </p:nvSpPr>
        <p:spPr bwMode="auto">
          <a:xfrm>
            <a:off x="116387" y="1376391"/>
            <a:ext cx="2815226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/>
          <a:p>
            <a:pPr algn="ctr" defTabSz="857250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rPr>
              <a:t>Charter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16386" y="1738015"/>
            <a:ext cx="28554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857250"/>
            <a:r>
              <a:rPr lang="en-US" sz="1400" b="1" dirty="0"/>
              <a:t>Aim: </a:t>
            </a:r>
            <a:r>
              <a:rPr lang="en-US" sz="1400" i="1" dirty="0"/>
              <a:t>(include your numeric goals)</a:t>
            </a:r>
            <a:endParaRPr lang="en-US" sz="1400" b="1" dirty="0"/>
          </a:p>
          <a:p>
            <a:pPr lvl="0"/>
            <a:r>
              <a:rPr lang="en-US" sz="1000" dirty="0"/>
              <a:t> </a:t>
            </a:r>
          </a:p>
          <a:p>
            <a:pPr defTabSz="857250"/>
            <a:r>
              <a:rPr lang="en-US" sz="1400" b="1" dirty="0"/>
              <a:t>Why is this important? - </a:t>
            </a:r>
            <a:r>
              <a:rPr lang="en-US" sz="1400" dirty="0"/>
              <a:t>(facility elevator speech)</a:t>
            </a:r>
            <a:endParaRPr lang="en-US" sz="1000" dirty="0"/>
          </a:p>
          <a:p>
            <a:pPr algn="ctr" defTabSz="857250"/>
            <a:r>
              <a:rPr lang="en-US" sz="44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" name="Text Box 59"/>
          <p:cNvSpPr txBox="1">
            <a:spLocks noChangeArrowheads="1"/>
          </p:cNvSpPr>
          <p:nvPr/>
        </p:nvSpPr>
        <p:spPr bwMode="auto">
          <a:xfrm>
            <a:off x="116386" y="3475845"/>
            <a:ext cx="2815225" cy="601689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Changes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Proposed (P), Tested (T), Implemented (I)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3169240" y="3467773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Graphs of Measures</a:t>
            </a:r>
          </a:p>
        </p:txBody>
      </p:sp>
      <p:sp>
        <p:nvSpPr>
          <p:cNvPr id="11" name="Text Box 62"/>
          <p:cNvSpPr txBox="1">
            <a:spLocks noChangeArrowheads="1"/>
          </p:cNvSpPr>
          <p:nvPr/>
        </p:nvSpPr>
        <p:spPr bwMode="auto">
          <a:xfrm>
            <a:off x="6263821" y="1376392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Lessons Learned / Anecdotes</a:t>
            </a:r>
          </a:p>
        </p:txBody>
      </p:sp>
      <p:sp>
        <p:nvSpPr>
          <p:cNvPr id="12" name="Text Box 67"/>
          <p:cNvSpPr txBox="1">
            <a:spLocks noChangeArrowheads="1"/>
          </p:cNvSpPr>
          <p:nvPr/>
        </p:nvSpPr>
        <p:spPr bwMode="auto">
          <a:xfrm>
            <a:off x="6254191" y="3476693"/>
            <a:ext cx="2810091" cy="854066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Senior Role / Recommendations / </a:t>
            </a:r>
          </a:p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Next Steps</a:t>
            </a:r>
          </a:p>
        </p:txBody>
      </p:sp>
      <p:sp>
        <p:nvSpPr>
          <p:cNvPr id="12301" name="Rectangle 12"/>
          <p:cNvSpPr>
            <a:spLocks noChangeArrowheads="1"/>
          </p:cNvSpPr>
          <p:nvPr/>
        </p:nvSpPr>
        <p:spPr bwMode="auto">
          <a:xfrm>
            <a:off x="6244666" y="4302719"/>
            <a:ext cx="281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57250"/>
            <a:endParaRPr lang="en-US" sz="1200" dirty="0"/>
          </a:p>
          <a:p>
            <a:pPr defTabSz="857250"/>
            <a:endParaRPr lang="en-US" sz="1200" dirty="0"/>
          </a:p>
        </p:txBody>
      </p:sp>
      <p:sp>
        <p:nvSpPr>
          <p:cNvPr id="14" name="Text Box 91"/>
          <p:cNvSpPr txBox="1">
            <a:spLocks noChangeArrowheads="1"/>
          </p:cNvSpPr>
          <p:nvPr/>
        </p:nvSpPr>
        <p:spPr bwMode="auto">
          <a:xfrm>
            <a:off x="3200400" y="1376393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Team Members</a:t>
            </a:r>
          </a:p>
        </p:txBody>
      </p:sp>
      <p:sp>
        <p:nvSpPr>
          <p:cNvPr id="16" name="Text Box 79"/>
          <p:cNvSpPr txBox="1">
            <a:spLocks noChangeArrowheads="1"/>
          </p:cNvSpPr>
          <p:nvPr/>
        </p:nvSpPr>
        <p:spPr bwMode="auto">
          <a:xfrm>
            <a:off x="6266420" y="5842843"/>
            <a:ext cx="2817017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spcBef>
                <a:spcPct val="30000"/>
              </a:spcBef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IHI Rating Scale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55145" y="6211669"/>
            <a:ext cx="2439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dirty="0">
                <a:solidFill>
                  <a:prstClr val="black"/>
                </a:solidFill>
                <a:latin typeface="Calibri"/>
              </a:rPr>
              <a:t>1       </a:t>
            </a:r>
            <a:r>
              <a:rPr lang="en-US" dirty="0">
                <a:latin typeface="Calibri"/>
              </a:rPr>
              <a:t>2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       </a:t>
            </a:r>
            <a:r>
              <a:rPr lang="en-US" dirty="0">
                <a:latin typeface="Calibri"/>
              </a:rPr>
              <a:t> 3     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4        5</a:t>
            </a:r>
          </a:p>
        </p:txBody>
      </p:sp>
      <p:sp>
        <p:nvSpPr>
          <p:cNvPr id="18" name="Text Box 57"/>
          <p:cNvSpPr txBox="1">
            <a:spLocks noChangeArrowheads="1"/>
          </p:cNvSpPr>
          <p:nvPr/>
        </p:nvSpPr>
        <p:spPr bwMode="auto">
          <a:xfrm>
            <a:off x="3171825" y="5848350"/>
            <a:ext cx="2815226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/>
          <a:p>
            <a:pPr algn="ctr" defTabSz="857250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Patient / Family Engagement</a:t>
            </a:r>
          </a:p>
        </p:txBody>
      </p:sp>
      <p:sp>
        <p:nvSpPr>
          <p:cNvPr id="2" name="Rectangle 1"/>
          <p:cNvSpPr/>
          <p:nvPr/>
        </p:nvSpPr>
        <p:spPr>
          <a:xfrm>
            <a:off x="3169240" y="6224430"/>
            <a:ext cx="28152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</a:rPr>
              <a:t>0 1  </a:t>
            </a:r>
            <a:r>
              <a:rPr lang="en-US" dirty="0"/>
              <a:t>2</a:t>
            </a:r>
            <a:r>
              <a:rPr lang="en-US" dirty="0">
                <a:solidFill>
                  <a:prstClr val="black"/>
                </a:solidFill>
              </a:rPr>
              <a:t>  3  4  5  6  7  8  9 10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9877" y="6547378"/>
            <a:ext cx="2822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(Share examples of parent involvement)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8400" y="1752600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119EA79-4321-4548-86BD-F77257291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3530" y="164358"/>
            <a:ext cx="2865710" cy="10294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B3938BD-7F70-C440-9956-6CF57AD4E88E}"/>
              </a:ext>
            </a:extLst>
          </p:cNvPr>
          <p:cNvSpPr txBox="1"/>
          <p:nvPr/>
        </p:nvSpPr>
        <p:spPr>
          <a:xfrm>
            <a:off x="3229877" y="3962400"/>
            <a:ext cx="275717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Insert data graph to highlight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856ACF-8AE1-0944-994F-774FF49896BA}"/>
              </a:ext>
            </a:extLst>
          </p:cNvPr>
          <p:cNvSpPr txBox="1"/>
          <p:nvPr/>
        </p:nvSpPr>
        <p:spPr>
          <a:xfrm>
            <a:off x="3229877" y="1905000"/>
            <a:ext cx="2754589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Team names and roles</a:t>
            </a:r>
          </a:p>
          <a:p>
            <a:pPr algn="ctr"/>
            <a:r>
              <a:rPr lang="en-US" sz="1400" b="1" dirty="0"/>
              <a:t>Key Stakeholders</a:t>
            </a:r>
          </a:p>
          <a:p>
            <a:pPr algn="ctr"/>
            <a:endParaRPr lang="en-US" sz="1400" b="1" dirty="0"/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81D93C-4BCE-854D-BCD1-DD936C606781}"/>
              </a:ext>
            </a:extLst>
          </p:cNvPr>
          <p:cNvSpPr txBox="1"/>
          <p:nvPr/>
        </p:nvSpPr>
        <p:spPr>
          <a:xfrm>
            <a:off x="132523" y="4191947"/>
            <a:ext cx="2782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D5230F-583C-6E47-9CF7-CC518CADBA2D}"/>
              </a:ext>
            </a:extLst>
          </p:cNvPr>
          <p:cNvSpPr txBox="1"/>
          <p:nvPr/>
        </p:nvSpPr>
        <p:spPr>
          <a:xfrm>
            <a:off x="7432190" y="4302719"/>
            <a:ext cx="444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A6F712-6EE1-9141-BCF7-01DF0A95B23A}"/>
              </a:ext>
            </a:extLst>
          </p:cNvPr>
          <p:cNvSpPr txBox="1"/>
          <p:nvPr/>
        </p:nvSpPr>
        <p:spPr>
          <a:xfrm>
            <a:off x="5282279" y="5149502"/>
            <a:ext cx="15408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G     H</a:t>
            </a:r>
          </a:p>
        </p:txBody>
      </p:sp>
    </p:spTree>
    <p:extLst>
      <p:ext uri="{BB962C8B-B14F-4D97-AF65-F5344CB8AC3E}">
        <p14:creationId xmlns:p14="http://schemas.microsoft.com/office/powerpoint/2010/main" val="342217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221E-0511-F641-A759-4D2FC023D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400" dirty="0"/>
              <a:t>Patient / Family Engagement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42B9A8-CF2D-0E4A-B13B-7485AC884D0F}"/>
              </a:ext>
            </a:extLst>
          </p:cNvPr>
          <p:cNvSpPr txBox="1"/>
          <p:nvPr/>
        </p:nvSpPr>
        <p:spPr>
          <a:xfrm>
            <a:off x="228600" y="1143000"/>
            <a:ext cx="8686800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     Have not prioritized PFE</a:t>
            </a:r>
          </a:p>
          <a:p>
            <a:endParaRPr lang="en-US" sz="1200" dirty="0"/>
          </a:p>
          <a:p>
            <a:r>
              <a:rPr lang="en-US" sz="1200" dirty="0"/>
              <a:t>0.5  Committed to moving forward with PFE</a:t>
            </a:r>
          </a:p>
          <a:p>
            <a:endParaRPr lang="en-US" sz="1200" dirty="0"/>
          </a:p>
          <a:p>
            <a:pPr marL="228600" indent="-228600">
              <a:buAutoNum type="arabicPlain"/>
            </a:pPr>
            <a:r>
              <a:rPr lang="en-US" sz="1200" dirty="0"/>
              <a:t>Selected a team member to lead PFE for the initiative</a:t>
            </a:r>
          </a:p>
          <a:p>
            <a:pPr marL="228600" indent="-228600">
              <a:buAutoNum type="arabicPlain"/>
            </a:pPr>
            <a:endParaRPr lang="en-US" sz="1200" dirty="0"/>
          </a:p>
          <a:p>
            <a:pPr marL="228600" indent="-228600">
              <a:buAutoNum type="arabicPlain" startAt="2"/>
            </a:pPr>
            <a:r>
              <a:rPr lang="en-US" sz="1200" dirty="0"/>
              <a:t>Identified a strategy for incorporating the patient/family perspective</a:t>
            </a:r>
          </a:p>
          <a:p>
            <a:pPr marL="228600" indent="-228600">
              <a:buAutoNum type="arabicPlain" startAt="2"/>
            </a:pPr>
            <a:endParaRPr lang="en-US" sz="1200" dirty="0"/>
          </a:p>
          <a:p>
            <a:r>
              <a:rPr lang="en-US" sz="1200" dirty="0"/>
              <a:t>2.5  Received one-time feedback (interview, survey, focus group) from patients/family members</a:t>
            </a:r>
          </a:p>
          <a:p>
            <a:endParaRPr lang="en-US" sz="1200" dirty="0"/>
          </a:p>
          <a:p>
            <a:pPr marL="228600" indent="-228600">
              <a:buAutoNum type="arabicPlain" startAt="3"/>
            </a:pPr>
            <a:r>
              <a:rPr lang="en-US" sz="1200" dirty="0"/>
              <a:t>Incorporated feedback from patients/family members into </a:t>
            </a:r>
            <a:r>
              <a:rPr lang="en-US" sz="1200" dirty="0" err="1"/>
              <a:t>initiaitive</a:t>
            </a:r>
            <a:r>
              <a:rPr lang="en-US" sz="1200" dirty="0"/>
              <a:t> efforts</a:t>
            </a:r>
          </a:p>
          <a:p>
            <a:pPr marL="228600" indent="-228600">
              <a:buAutoNum type="arabicPlain" startAt="3"/>
            </a:pPr>
            <a:endParaRPr lang="en-US" sz="1200" dirty="0"/>
          </a:p>
          <a:p>
            <a:pPr marL="228600" indent="-228600">
              <a:buAutoNum type="arabicPlain" startAt="4"/>
            </a:pPr>
            <a:r>
              <a:rPr lang="en-US" sz="1200" dirty="0"/>
              <a:t>Recruited a patient/family member to provide ongoing support to the initiative</a:t>
            </a:r>
          </a:p>
          <a:p>
            <a:pPr marL="228600" indent="-228600">
              <a:buAutoNum type="arabicPlain" startAt="4"/>
            </a:pPr>
            <a:endParaRPr lang="en-US" sz="1200" dirty="0"/>
          </a:p>
          <a:p>
            <a:pPr marL="228600" indent="-228600">
              <a:buAutoNum type="arabicPlain" startAt="5"/>
            </a:pPr>
            <a:r>
              <a:rPr lang="en-US" sz="1200" dirty="0"/>
              <a:t>With the leadership of patients/family members, completed a realistic self-assessment of current PFE practices</a:t>
            </a:r>
          </a:p>
          <a:p>
            <a:pPr marL="228600" indent="-228600">
              <a:buAutoNum type="arabicPlain" startAt="5"/>
            </a:pPr>
            <a:endParaRPr lang="en-US" sz="1200" dirty="0"/>
          </a:p>
          <a:p>
            <a:pPr marL="228600" indent="-228600">
              <a:buAutoNum type="arabicPlain" startAt="6"/>
            </a:pPr>
            <a:r>
              <a:rPr lang="en-US" sz="1200" dirty="0"/>
              <a:t>With the leadership of patients/family members, analyzed gaps and opportunities for improvement   reflected in the self-assessment and used analysis to develop an action plan that prioritizes key opportunities for improvement</a:t>
            </a:r>
          </a:p>
          <a:p>
            <a:pPr marL="228600" indent="-228600">
              <a:buAutoNum type="arabicPlain" startAt="6"/>
            </a:pPr>
            <a:endParaRPr lang="en-US" sz="1200" dirty="0"/>
          </a:p>
          <a:p>
            <a:pPr marL="228600" indent="-228600">
              <a:buAutoNum type="arabicPlain" startAt="7"/>
            </a:pPr>
            <a:r>
              <a:rPr lang="en-US" sz="1200" dirty="0"/>
              <a:t>With the leadership of patients/family members, identified at least 1 new or expanded PFE practice   that addresses priorities or opportunities for improvement identified by the self-assessment</a:t>
            </a:r>
          </a:p>
          <a:p>
            <a:pPr marL="228600" indent="-228600">
              <a:buAutoNum type="arabicPlain" startAt="7"/>
            </a:pPr>
            <a:endParaRPr lang="en-US" sz="1200" dirty="0"/>
          </a:p>
          <a:p>
            <a:pPr marL="228600" indent="-228600">
              <a:buAutoNum type="arabicPlain" startAt="8"/>
            </a:pPr>
            <a:r>
              <a:rPr lang="en-US" sz="1200" dirty="0"/>
              <a:t>With the leadership of patients/family members, developed an implementation plan for at least 1 new or expanded PFE practice</a:t>
            </a:r>
          </a:p>
          <a:p>
            <a:pPr marL="228600" indent="-228600">
              <a:buAutoNum type="arabicPlain" startAt="8"/>
            </a:pPr>
            <a:endParaRPr lang="en-US" sz="1200" dirty="0"/>
          </a:p>
          <a:p>
            <a:pPr marL="228600" indent="-228600">
              <a:buAutoNum type="arabicPlain" startAt="9"/>
            </a:pPr>
            <a:r>
              <a:rPr lang="en-US" sz="1200" dirty="0"/>
              <a:t>With the leadership of patients/family members, implemented at least 1 new or expanded PFE practice using performance improvement methods</a:t>
            </a:r>
          </a:p>
          <a:p>
            <a:pPr marL="228600" indent="-228600">
              <a:buAutoNum type="arabicPlain" startAt="9"/>
            </a:pPr>
            <a:endParaRPr lang="en-US" sz="1200" dirty="0"/>
          </a:p>
          <a:p>
            <a:pPr marL="228600" indent="-228600">
              <a:buAutoNum type="arabicPlain" startAt="10"/>
            </a:pPr>
            <a:r>
              <a:rPr lang="en-US" sz="1200" dirty="0"/>
              <a:t>With the leadership of patients/family members, tracked and shared progress on implementation within organization and among initiative members</a:t>
            </a:r>
          </a:p>
          <a:p>
            <a:pPr marL="228600" indent="-228600">
              <a:buAutoNum type="arabicPlain" startAt="10"/>
            </a:pPr>
            <a:endParaRPr lang="en-US" sz="1100" dirty="0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F7C287BE-D6CC-734A-AC26-D11D69ABE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235806"/>
            <a:ext cx="457200" cy="4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6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E963-83D8-FB47-B2A0-38B60A879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/>
              <a:t>IHI Rating Scale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ED0156-B379-A742-968C-FDA3CB7CE948}"/>
              </a:ext>
            </a:extLst>
          </p:cNvPr>
          <p:cNvSpPr txBox="1"/>
          <p:nvPr/>
        </p:nvSpPr>
        <p:spPr>
          <a:xfrm>
            <a:off x="152400" y="9144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Reviewing Initiative through Progress Scores</a:t>
            </a:r>
          </a:p>
          <a:p>
            <a:r>
              <a:rPr lang="en-US" sz="1200" dirty="0"/>
              <a:t>Based on a self-assessment scale developed by the Institute for Healthcare Improvement (IHI), progress scores allow you to track your initiative progress over time using a scale between 0.5 - 5.0. 0.5 defined as being 'signed up to participate' and 5.0 'showing outstanding sustainable results'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83B701-2BE4-954A-BD02-0481EDF590D7}"/>
              </a:ext>
            </a:extLst>
          </p:cNvPr>
          <p:cNvSpPr txBox="1"/>
          <p:nvPr/>
        </p:nvSpPr>
        <p:spPr>
          <a:xfrm>
            <a:off x="228600" y="1745397"/>
            <a:ext cx="86868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The progress scores defined:</a:t>
            </a:r>
          </a:p>
          <a:p>
            <a:r>
              <a:rPr lang="en-US" sz="1100" b="1" dirty="0"/>
              <a:t>0.5 - Intent to Participate </a:t>
            </a:r>
            <a:r>
              <a:rPr lang="en-US" sz="1100" dirty="0"/>
              <a:t>- Signed on to participate, but the team charter has not been reviewed nor team formed. </a:t>
            </a:r>
          </a:p>
          <a:p>
            <a:endParaRPr lang="en-US" sz="1100" dirty="0"/>
          </a:p>
          <a:p>
            <a:r>
              <a:rPr lang="en-US" sz="1100" b="1" dirty="0"/>
              <a:t>1.0 - Charter and Team Established </a:t>
            </a:r>
            <a:r>
              <a:rPr lang="en-US" sz="1100" dirty="0"/>
              <a:t>- A charter has been reviewed and accepted. Individuals or teams have been assigned, but no work has been accomplished.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1.5 - Planning for the Initiative has begun </a:t>
            </a:r>
            <a:r>
              <a:rPr lang="en-US" sz="1100" dirty="0"/>
              <a:t>- Organization / structural has begun (such as: what resources or other support will likely be needed, where will focus first, tools/materials need gathered, meeting schedule developed).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2.0 - Activity, but no changes </a:t>
            </a:r>
            <a:r>
              <a:rPr lang="en-US" sz="1100" dirty="0"/>
              <a:t>- Initial cycles for team learning have begun (project planning, measurement, data collection, obtaining baseline data, study of processes, surveys etc.).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2.5 - Changes / tests, but no improvement </a:t>
            </a:r>
            <a:r>
              <a:rPr lang="en-US" sz="1100" dirty="0"/>
              <a:t>- Initial cycles for testing changes have begun. Most project goals have a measure established to track progress. Measures are graphically displayed with targets included.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3.0 - Modest Improvement </a:t>
            </a:r>
            <a:r>
              <a:rPr lang="en-US" sz="1100" dirty="0"/>
              <a:t>- Successful test of changes have been completed for some components of the change package related to the action plan. Some small-scale implementation has been done. Anecdotal evidence of improvement exists. Expected results are 20% complete.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3.5 – Improvement </a:t>
            </a:r>
            <a:r>
              <a:rPr lang="en-US" sz="1100" dirty="0"/>
              <a:t>- Testing and implementation continues and additional improvement in project measures towards goals is seen.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4.0 - Significant Improvement </a:t>
            </a:r>
            <a:r>
              <a:rPr lang="en-US" sz="1100" dirty="0"/>
              <a:t>- Expected results achieved for major subsystems. Implementation (training, communication </a:t>
            </a:r>
            <a:r>
              <a:rPr lang="en-US" sz="1100" dirty="0" err="1"/>
              <a:t>etc</a:t>
            </a:r>
            <a:r>
              <a:rPr lang="en-US" sz="1100" dirty="0"/>
              <a:t>) has begun for the project. Project goals are 50% or more complete.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4.5 - Sustainable Improvement </a:t>
            </a:r>
            <a:r>
              <a:rPr lang="en-US" sz="1100" dirty="0"/>
              <a:t>- Data on key measures begin to indicate sustainability of impact of changes implemented in system.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5.0 - Outstanding Sustainable Results </a:t>
            </a:r>
            <a:r>
              <a:rPr lang="en-US" sz="1100" dirty="0"/>
              <a:t>- Implementation cycles have been completed and all project goals and expected results have accomplished. Organizational changes have been made to accommodate improvements and to make the project changes permanent.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DF85527-D162-1E4B-AA34-7C822CF79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235806"/>
            <a:ext cx="457200" cy="4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37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725</Words>
  <Application>Microsoft Macintosh PowerPoint</Application>
  <PresentationFormat>On-screen Show (4:3)</PresentationFormat>
  <Paragraphs>79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Monthly Leadership Report clOUDi Hospital Name, Date 2023</vt:lpstr>
      <vt:lpstr>Patient / Family Engagement</vt:lpstr>
      <vt:lpstr>IHI Rating Scale</vt:lpstr>
    </vt:vector>
  </TitlesOfParts>
  <Company>Pediatrics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Leadership Report - 35-36 Weeks Project – Team Name, Date</dc:title>
  <dc:creator>Scott, Theresa A</dc:creator>
  <cp:lastModifiedBy>Cochran, Keith M</cp:lastModifiedBy>
  <cp:revision>48</cp:revision>
  <dcterms:created xsi:type="dcterms:W3CDTF">2018-04-09T14:38:49Z</dcterms:created>
  <dcterms:modified xsi:type="dcterms:W3CDTF">2022-10-03T18:25:15Z</dcterms:modified>
</cp:coreProperties>
</file>