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0" r:id="rId3"/>
    <p:sldId id="257" r:id="rId4"/>
    <p:sldId id="258" r:id="rId5"/>
    <p:sldId id="261" r:id="rId6"/>
    <p:sldId id="259" r:id="rId7"/>
    <p:sldId id="263" r:id="rId8"/>
    <p:sldId id="265" r:id="rId9"/>
    <p:sldId id="266" r:id="rId10"/>
    <p:sldId id="262" r:id="rId11"/>
    <p:sldId id="267" r:id="rId12"/>
    <p:sldId id="268" r:id="rId13"/>
    <p:sldId id="269" r:id="rId14"/>
    <p:sldId id="264" r:id="rId15"/>
    <p:sldId id="270" r:id="rId16"/>
    <p:sldId id="271" r:id="rId17"/>
    <p:sldId id="273" r:id="rId18"/>
    <p:sldId id="275" r:id="rId19"/>
    <p:sldId id="276" r:id="rId20"/>
    <p:sldId id="274" r:id="rId21"/>
    <p:sldId id="277" r:id="rId22"/>
    <p:sldId id="278" r:id="rId23"/>
    <p:sldId id="272"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rdan Reeder" initials="JR" lastIdx="3" clrIdx="0">
    <p:extLst>
      <p:ext uri="{19B8F6BF-5375-455C-9EA6-DF929625EA0E}">
        <p15:presenceInfo xmlns:p15="http://schemas.microsoft.com/office/powerpoint/2012/main" userId="S-1-5-21-2636677430-82075894-2908482869-5363" providerId="AD"/>
      </p:ext>
    </p:extLst>
  </p:cmAuthor>
  <p:cmAuthor id="2" name="Jeanne Mahoney" initials="JM" lastIdx="8" clrIdx="1">
    <p:extLst>
      <p:ext uri="{19B8F6BF-5375-455C-9EA6-DF929625EA0E}">
        <p15:presenceInfo xmlns:p15="http://schemas.microsoft.com/office/powerpoint/2012/main" userId="S-1-5-21-2636677430-82075894-2908482869-1618" providerId="AD"/>
      </p:ext>
    </p:extLst>
  </p:cmAuthor>
  <p:cmAuthor id="3" name="Amy Bross" initials="AB" lastIdx="4" clrIdx="2">
    <p:extLst>
      <p:ext uri="{19B8F6BF-5375-455C-9EA6-DF929625EA0E}">
        <p15:presenceInfo xmlns:p15="http://schemas.microsoft.com/office/powerpoint/2012/main" userId="S-1-5-21-2636677430-82075894-2908482869-54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C278"/>
    <a:srgbClr val="53194C"/>
    <a:srgbClr val="55A5ED"/>
    <a:srgbClr val="BA4EBA"/>
    <a:srgbClr val="33D5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0" autoAdjust="0"/>
    <p:restoredTop sz="94630"/>
  </p:normalViewPr>
  <p:slideViewPr>
    <p:cSldViewPr snapToGrid="0">
      <p:cViewPr varScale="1">
        <p:scale>
          <a:sx n="84" d="100"/>
          <a:sy n="84" d="100"/>
        </p:scale>
        <p:origin x="1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Percent</a:t>
            </a:r>
            <a:r>
              <a:rPr lang="en-US" baseline="0" dirty="0"/>
              <a:t> Relapse</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Column2</c:v>
                </c:pt>
              </c:strCache>
            </c:strRef>
          </c:tx>
          <c:spPr>
            <a:solidFill>
              <a:schemeClr val="accent1"/>
            </a:solidFill>
            <a:ln>
              <a:noFill/>
            </a:ln>
            <a:effectLst/>
          </c:spPr>
          <c:invertIfNegative val="0"/>
          <c:cat>
            <c:strRef>
              <c:f>Sheet1!$A$2:$A$5</c:f>
              <c:strCache>
                <c:ptCount val="3"/>
                <c:pt idx="0">
                  <c:v>Drug Addiction</c:v>
                </c:pt>
                <c:pt idx="1">
                  <c:v>Hypertension</c:v>
                </c:pt>
                <c:pt idx="2">
                  <c:v>Asthma</c:v>
                </c:pt>
              </c:strCache>
            </c:strRef>
          </c:cat>
          <c:val>
            <c:numRef>
              <c:f>Sheet1!$B$2:$B$5</c:f>
              <c:numCache>
                <c:formatCode>General</c:formatCode>
                <c:ptCount val="4"/>
                <c:pt idx="0">
                  <c:v>60</c:v>
                </c:pt>
                <c:pt idx="1">
                  <c:v>70</c:v>
                </c:pt>
                <c:pt idx="2">
                  <c:v>70</c:v>
                </c:pt>
              </c:numCache>
            </c:numRef>
          </c:val>
          <c:extLst>
            <c:ext xmlns:c16="http://schemas.microsoft.com/office/drawing/2014/chart" uri="{C3380CC4-5D6E-409C-BE32-E72D297353CC}">
              <c16:uniqueId val="{00000000-26DD-47E8-95F8-D6E4A9C4CF0C}"/>
            </c:ext>
          </c:extLst>
        </c:ser>
        <c:ser>
          <c:idx val="1"/>
          <c:order val="1"/>
          <c:tx>
            <c:strRef>
              <c:f>Sheet1!$C$1</c:f>
              <c:strCache>
                <c:ptCount val="1"/>
                <c:pt idx="0">
                  <c:v>Column3</c:v>
                </c:pt>
              </c:strCache>
            </c:strRef>
          </c:tx>
          <c:spPr>
            <a:solidFill>
              <a:schemeClr val="accent2"/>
            </a:solidFill>
            <a:ln>
              <a:noFill/>
            </a:ln>
            <a:effectLst/>
          </c:spPr>
          <c:invertIfNegative val="0"/>
          <c:cat>
            <c:strRef>
              <c:f>Sheet1!$A$2:$A$5</c:f>
              <c:strCache>
                <c:ptCount val="3"/>
                <c:pt idx="0">
                  <c:v>Drug Addiction</c:v>
                </c:pt>
                <c:pt idx="1">
                  <c:v>Hypertension</c:v>
                </c:pt>
                <c:pt idx="2">
                  <c:v>Asthma</c:v>
                </c:pt>
              </c:strCache>
            </c:strRef>
          </c:cat>
          <c:val>
            <c:numRef>
              <c:f>Sheet1!$C$2:$C$5</c:f>
              <c:numCache>
                <c:formatCode>General</c:formatCode>
                <c:ptCount val="4"/>
              </c:numCache>
            </c:numRef>
          </c:val>
          <c:extLst>
            <c:ext xmlns:c16="http://schemas.microsoft.com/office/drawing/2014/chart" uri="{C3380CC4-5D6E-409C-BE32-E72D297353CC}">
              <c16:uniqueId val="{00000001-26DD-47E8-95F8-D6E4A9C4CF0C}"/>
            </c:ext>
          </c:extLst>
        </c:ser>
        <c:ser>
          <c:idx val="2"/>
          <c:order val="2"/>
          <c:tx>
            <c:strRef>
              <c:f>Sheet1!$D$1</c:f>
              <c:strCache>
                <c:ptCount val="1"/>
                <c:pt idx="0">
                  <c:v>Column1</c:v>
                </c:pt>
              </c:strCache>
            </c:strRef>
          </c:tx>
          <c:spPr>
            <a:solidFill>
              <a:schemeClr val="accent3"/>
            </a:solidFill>
            <a:ln>
              <a:noFill/>
            </a:ln>
            <a:effectLst/>
          </c:spPr>
          <c:invertIfNegative val="0"/>
          <c:cat>
            <c:strRef>
              <c:f>Sheet1!$A$2:$A$5</c:f>
              <c:strCache>
                <c:ptCount val="3"/>
                <c:pt idx="0">
                  <c:v>Drug Addiction</c:v>
                </c:pt>
                <c:pt idx="1">
                  <c:v>Hypertension</c:v>
                </c:pt>
                <c:pt idx="2">
                  <c:v>Asthma</c:v>
                </c:pt>
              </c:strCache>
            </c:strRef>
          </c:cat>
          <c:val>
            <c:numRef>
              <c:f>Sheet1!$D$2:$D$5</c:f>
              <c:numCache>
                <c:formatCode>General</c:formatCode>
                <c:ptCount val="4"/>
              </c:numCache>
            </c:numRef>
          </c:val>
          <c:extLst>
            <c:ext xmlns:c16="http://schemas.microsoft.com/office/drawing/2014/chart" uri="{C3380CC4-5D6E-409C-BE32-E72D297353CC}">
              <c16:uniqueId val="{00000002-26DD-47E8-95F8-D6E4A9C4CF0C}"/>
            </c:ext>
          </c:extLst>
        </c:ser>
        <c:dLbls>
          <c:showLegendKey val="0"/>
          <c:showVal val="0"/>
          <c:showCatName val="0"/>
          <c:showSerName val="0"/>
          <c:showPercent val="0"/>
          <c:showBubbleSize val="0"/>
        </c:dLbls>
        <c:gapWidth val="219"/>
        <c:overlap val="-27"/>
        <c:axId val="466354264"/>
        <c:axId val="466357216"/>
      </c:barChart>
      <c:catAx>
        <c:axId val="466354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6357216"/>
        <c:crosses val="autoZero"/>
        <c:auto val="1"/>
        <c:lblAlgn val="ctr"/>
        <c:lblOffset val="100"/>
        <c:noMultiLvlLbl val="0"/>
      </c:catAx>
      <c:valAx>
        <c:axId val="466357216"/>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6354264"/>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18-09-04T14:50:51.323" idx="3">
    <p:pos x="4620" y="1411"/>
    <p:text>Is this a quote?</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8-09-04T14:56:53.184" idx="4">
    <p:pos x="10" y="10"/>
    <p:text>SOURCE??</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178098-A4E5-48AA-9724-6BD6DBBD0397}" type="datetimeFigureOut">
              <a:rPr lang="en-US" smtClean="0"/>
              <a:t>12/10/2018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14DE9-2B88-4CE3-9F31-459E02CFCABA}" type="slidenum">
              <a:rPr lang="en-US" smtClean="0"/>
              <a:t>‹#›</a:t>
            </a:fld>
            <a:endParaRPr lang="en-US"/>
          </a:p>
        </p:txBody>
      </p:sp>
    </p:spTree>
    <p:extLst>
      <p:ext uri="{BB962C8B-B14F-4D97-AF65-F5344CB8AC3E}">
        <p14:creationId xmlns:p14="http://schemas.microsoft.com/office/powerpoint/2010/main" val="3214021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3</a:t>
            </a:fld>
            <a:endParaRPr lang="en-US"/>
          </a:p>
        </p:txBody>
      </p:sp>
    </p:spTree>
    <p:extLst>
      <p:ext uri="{BB962C8B-B14F-4D97-AF65-F5344CB8AC3E}">
        <p14:creationId xmlns:p14="http://schemas.microsoft.com/office/powerpoint/2010/main" val="579887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18</a:t>
            </a:fld>
            <a:endParaRPr lang="en-US"/>
          </a:p>
        </p:txBody>
      </p:sp>
    </p:spTree>
    <p:extLst>
      <p:ext uri="{BB962C8B-B14F-4D97-AF65-F5344CB8AC3E}">
        <p14:creationId xmlns:p14="http://schemas.microsoft.com/office/powerpoint/2010/main" val="556914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19</a:t>
            </a:fld>
            <a:endParaRPr lang="en-US"/>
          </a:p>
        </p:txBody>
      </p:sp>
    </p:spTree>
    <p:extLst>
      <p:ext uri="{BB962C8B-B14F-4D97-AF65-F5344CB8AC3E}">
        <p14:creationId xmlns:p14="http://schemas.microsoft.com/office/powerpoint/2010/main" val="2155851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20</a:t>
            </a:fld>
            <a:endParaRPr lang="en-US"/>
          </a:p>
        </p:txBody>
      </p:sp>
    </p:spTree>
    <p:extLst>
      <p:ext uri="{BB962C8B-B14F-4D97-AF65-F5344CB8AC3E}">
        <p14:creationId xmlns:p14="http://schemas.microsoft.com/office/powerpoint/2010/main" val="16929958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21</a:t>
            </a:fld>
            <a:endParaRPr lang="en-US"/>
          </a:p>
        </p:txBody>
      </p:sp>
    </p:spTree>
    <p:extLst>
      <p:ext uri="{BB962C8B-B14F-4D97-AF65-F5344CB8AC3E}">
        <p14:creationId xmlns:p14="http://schemas.microsoft.com/office/powerpoint/2010/main" val="41487590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22</a:t>
            </a:fld>
            <a:endParaRPr lang="en-US"/>
          </a:p>
        </p:txBody>
      </p:sp>
    </p:spTree>
    <p:extLst>
      <p:ext uri="{BB962C8B-B14F-4D97-AF65-F5344CB8AC3E}">
        <p14:creationId xmlns:p14="http://schemas.microsoft.com/office/powerpoint/2010/main" val="3367513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a:t>
            </a:r>
          </a:p>
          <a:p>
            <a:r>
              <a:rPr lang="en-US" dirty="0" err="1"/>
              <a:t>Attcnetwork.org</a:t>
            </a:r>
            <a:r>
              <a:rPr lang="en-US" dirty="0"/>
              <a:t>/</a:t>
            </a:r>
            <a:r>
              <a:rPr lang="en-US" dirty="0" err="1"/>
              <a:t>regcenters</a:t>
            </a:r>
            <a:r>
              <a:rPr lang="en-US" dirty="0"/>
              <a:t>/</a:t>
            </a:r>
            <a:r>
              <a:rPr lang="en-US" dirty="0" err="1"/>
              <a:t>productdocs</a:t>
            </a:r>
            <a:r>
              <a:rPr lang="en-US" dirty="0"/>
              <a:t>/2/Anti-</a:t>
            </a:r>
            <a:r>
              <a:rPr lang="en-US" dirty="0" err="1"/>
              <a:t>StigmaToolkit.pdf</a:t>
            </a:r>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4</a:t>
            </a:fld>
            <a:endParaRPr lang="en-US"/>
          </a:p>
        </p:txBody>
      </p:sp>
    </p:spTree>
    <p:extLst>
      <p:ext uri="{BB962C8B-B14F-4D97-AF65-F5344CB8AC3E}">
        <p14:creationId xmlns:p14="http://schemas.microsoft.com/office/powerpoint/2010/main" val="999039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Attcnetwork.org</a:t>
            </a:r>
            <a:r>
              <a:rPr lang="en-US" dirty="0"/>
              <a:t>/</a:t>
            </a:r>
            <a:r>
              <a:rPr lang="en-US" dirty="0" err="1"/>
              <a:t>regcenters</a:t>
            </a:r>
            <a:r>
              <a:rPr lang="en-US" dirty="0"/>
              <a:t>/</a:t>
            </a:r>
            <a:r>
              <a:rPr lang="en-US" dirty="0" err="1"/>
              <a:t>productdocs</a:t>
            </a:r>
            <a:r>
              <a:rPr lang="en-US" dirty="0"/>
              <a:t>/2/Anti-</a:t>
            </a:r>
            <a:r>
              <a:rPr lang="en-US" dirty="0" err="1"/>
              <a:t>StigmaToolkit.pdf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5</a:t>
            </a:fld>
            <a:endParaRPr lang="en-US"/>
          </a:p>
        </p:txBody>
      </p:sp>
    </p:spTree>
    <p:extLst>
      <p:ext uri="{BB962C8B-B14F-4D97-AF65-F5344CB8AC3E}">
        <p14:creationId xmlns:p14="http://schemas.microsoft.com/office/powerpoint/2010/main" val="4151846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6</a:t>
            </a:fld>
            <a:endParaRPr lang="en-US"/>
          </a:p>
        </p:txBody>
      </p:sp>
    </p:spTree>
    <p:extLst>
      <p:ext uri="{BB962C8B-B14F-4D97-AF65-F5344CB8AC3E}">
        <p14:creationId xmlns:p14="http://schemas.microsoft.com/office/powerpoint/2010/main" val="106568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7</a:t>
            </a:fld>
            <a:endParaRPr lang="en-US"/>
          </a:p>
        </p:txBody>
      </p:sp>
    </p:spTree>
    <p:extLst>
      <p:ext uri="{BB962C8B-B14F-4D97-AF65-F5344CB8AC3E}">
        <p14:creationId xmlns:p14="http://schemas.microsoft.com/office/powerpoint/2010/main" val="351995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8</a:t>
            </a:fld>
            <a:endParaRPr lang="en-US"/>
          </a:p>
        </p:txBody>
      </p:sp>
    </p:spTree>
    <p:extLst>
      <p:ext uri="{BB962C8B-B14F-4D97-AF65-F5344CB8AC3E}">
        <p14:creationId xmlns:p14="http://schemas.microsoft.com/office/powerpoint/2010/main" val="3942140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9</a:t>
            </a:fld>
            <a:endParaRPr lang="en-US"/>
          </a:p>
        </p:txBody>
      </p:sp>
    </p:spTree>
    <p:extLst>
      <p:ext uri="{BB962C8B-B14F-4D97-AF65-F5344CB8AC3E}">
        <p14:creationId xmlns:p14="http://schemas.microsoft.com/office/powerpoint/2010/main" val="1449736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14DE9-2B88-4CE3-9F31-459E02CFCABA}" type="slidenum">
              <a:rPr lang="en-US" smtClean="0"/>
              <a:t>15</a:t>
            </a:fld>
            <a:endParaRPr lang="en-US"/>
          </a:p>
        </p:txBody>
      </p:sp>
    </p:spTree>
    <p:extLst>
      <p:ext uri="{BB962C8B-B14F-4D97-AF65-F5344CB8AC3E}">
        <p14:creationId xmlns:p14="http://schemas.microsoft.com/office/powerpoint/2010/main" val="3577220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a:t>
            </a:r>
            <a:r>
              <a:rPr lang="en-US" dirty="0" err="1"/>
              <a:t>www.samhsa.gov</a:t>
            </a:r>
            <a:r>
              <a:rPr lang="en-US" dirty="0"/>
              <a:t>/</a:t>
            </a:r>
            <a:r>
              <a:rPr lang="en-US" dirty="0" err="1"/>
              <a:t>capt</a:t>
            </a:r>
            <a:r>
              <a:rPr lang="en-US" dirty="0"/>
              <a:t>/sites/default/files/resources/</a:t>
            </a:r>
            <a:r>
              <a:rPr lang="en-US" dirty="0" err="1"/>
              <a:t>sud</a:t>
            </a:r>
            <a:r>
              <a:rPr lang="en-US" dirty="0"/>
              <a:t>-stigma-</a:t>
            </a:r>
            <a:r>
              <a:rPr lang="en-US" dirty="0" err="1"/>
              <a:t>tool.pdf</a:t>
            </a:r>
            <a:endParaRPr lang="en-US" dirty="0"/>
          </a:p>
          <a:p>
            <a:endParaRPr lang="en-US" dirty="0"/>
          </a:p>
        </p:txBody>
      </p:sp>
      <p:sp>
        <p:nvSpPr>
          <p:cNvPr id="4" name="Slide Number Placeholder 3"/>
          <p:cNvSpPr>
            <a:spLocks noGrp="1"/>
          </p:cNvSpPr>
          <p:nvPr>
            <p:ph type="sldNum" sz="quarter" idx="5"/>
          </p:nvPr>
        </p:nvSpPr>
        <p:spPr/>
        <p:txBody>
          <a:bodyPr/>
          <a:lstStyle/>
          <a:p>
            <a:fld id="{41C14DE9-2B88-4CE3-9F31-459E02CFCABA}" type="slidenum">
              <a:rPr lang="en-US" smtClean="0"/>
              <a:t>16</a:t>
            </a:fld>
            <a:endParaRPr lang="en-US"/>
          </a:p>
        </p:txBody>
      </p:sp>
    </p:spTree>
    <p:extLst>
      <p:ext uri="{BB962C8B-B14F-4D97-AF65-F5344CB8AC3E}">
        <p14:creationId xmlns:p14="http://schemas.microsoft.com/office/powerpoint/2010/main" val="157047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15CE4-24C5-4730-8081-1ABD8C1138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2CF74C9-D428-4204-BBB8-FF46F7C714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717BD7-ECAB-427F-BB45-09F3B2DB8DEE}"/>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5" name="Footer Placeholder 4">
            <a:extLst>
              <a:ext uri="{FF2B5EF4-FFF2-40B4-BE49-F238E27FC236}">
                <a16:creationId xmlns:a16="http://schemas.microsoft.com/office/drawing/2014/main" id="{09BFA4A6-FD36-405E-8B24-4FBE4A2007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9BD25-254A-4D9C-8A6C-16EE129BE3C0}"/>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4016973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4ABA5-BF7C-4896-A03F-676D47CEFA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19A5DE-F5D9-4A4D-9B7C-907FC0D699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ACF51C-BF32-4EAA-86AE-3A18AF25F86C}"/>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5" name="Footer Placeholder 4">
            <a:extLst>
              <a:ext uri="{FF2B5EF4-FFF2-40B4-BE49-F238E27FC236}">
                <a16:creationId xmlns:a16="http://schemas.microsoft.com/office/drawing/2014/main" id="{A8D76818-B1CB-4983-83A3-5A88683293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F7AD79-5FF5-43B1-B804-9540693B076A}"/>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174528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F1E27A-FB46-4982-8741-53490D5361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C4E961-3B91-4E53-8AB0-25ACDD79021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A12638-C6B5-490C-A8A2-F1DEA75BAA96}"/>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5" name="Footer Placeholder 4">
            <a:extLst>
              <a:ext uri="{FF2B5EF4-FFF2-40B4-BE49-F238E27FC236}">
                <a16:creationId xmlns:a16="http://schemas.microsoft.com/office/drawing/2014/main" id="{479CDE09-71ED-4A22-BBFF-481D9D7C63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E5FE47-90C2-4016-A730-9DFA259850F7}"/>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776961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7BED2-B6C3-4AB0-9236-63E6860B26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FABB68-329A-4D13-BEBF-18FCAD8E40D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28C2C7-C561-447B-A6DA-538B6772AC1E}"/>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5" name="Footer Placeholder 4">
            <a:extLst>
              <a:ext uri="{FF2B5EF4-FFF2-40B4-BE49-F238E27FC236}">
                <a16:creationId xmlns:a16="http://schemas.microsoft.com/office/drawing/2014/main" id="{9E132629-BD87-4AE1-8D29-F0131672C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03347C-0335-4CD1-BA88-7EC861268DB9}"/>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2953069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9441F-AEAD-4BD8-82B8-5F51669DD6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A6E881-B4D7-4EFA-A3D4-FC2C9ABA1A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BE1E947-159E-439B-A841-63C698670F30}"/>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5" name="Footer Placeholder 4">
            <a:extLst>
              <a:ext uri="{FF2B5EF4-FFF2-40B4-BE49-F238E27FC236}">
                <a16:creationId xmlns:a16="http://schemas.microsoft.com/office/drawing/2014/main" id="{A83241DE-8478-4FB6-BBFE-593FA51169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63A60B-B4F7-49E7-9440-E0980ADB9374}"/>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335507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593FB-0932-4158-8D2C-674E7B39C9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F2059D-66E2-4A12-9B3D-9D7011868F0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E574A82-1B07-43ED-9076-C4CFC68BBBA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97F08D-67B6-4427-A943-1F5787B13433}"/>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6" name="Footer Placeholder 5">
            <a:extLst>
              <a:ext uri="{FF2B5EF4-FFF2-40B4-BE49-F238E27FC236}">
                <a16:creationId xmlns:a16="http://schemas.microsoft.com/office/drawing/2014/main" id="{267813C9-9088-4A52-8F17-210C9835B4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7CA324-E3D5-48F6-BE2A-70664A0EB952}"/>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321021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4BF81-82B2-4844-AA4B-36F59E4458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2341CE-62B7-495C-8F67-324E9CC04E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7970E9F-08C9-40A8-93C6-A37DEA59171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8EA7E0-D258-418B-9A10-FB6442E037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0E7B908-3148-4774-A0A3-295B34D098F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B719E3-1A88-464D-A448-46D1C4601A83}"/>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8" name="Footer Placeholder 7">
            <a:extLst>
              <a:ext uri="{FF2B5EF4-FFF2-40B4-BE49-F238E27FC236}">
                <a16:creationId xmlns:a16="http://schemas.microsoft.com/office/drawing/2014/main" id="{F2EA582F-164F-4F5F-9051-30028E8F23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C34377-DB7F-4FF9-A007-BD0CB223A27A}"/>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2191223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B0CAA-C79B-4811-833F-646D0E9970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B00A4E-F3A8-48E4-A721-81406E852656}"/>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4" name="Footer Placeholder 3">
            <a:extLst>
              <a:ext uri="{FF2B5EF4-FFF2-40B4-BE49-F238E27FC236}">
                <a16:creationId xmlns:a16="http://schemas.microsoft.com/office/drawing/2014/main" id="{DCE2290B-9EB4-4EB3-B030-27B6B047C7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36C9AC-FAF7-4373-B6BF-09AE83533757}"/>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1480873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5C8179-544A-4AA7-90E3-A7D96F4CF8F7}"/>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3" name="Footer Placeholder 2">
            <a:extLst>
              <a:ext uri="{FF2B5EF4-FFF2-40B4-BE49-F238E27FC236}">
                <a16:creationId xmlns:a16="http://schemas.microsoft.com/office/drawing/2014/main" id="{B715CE9E-611D-4AF6-A6F1-0843B453C4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0467F4-142B-40D2-B3B1-12EA66A1C3C9}"/>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893728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F1879-F96D-48B7-AAD6-F71D69D0B5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61558A-0439-4957-A4E2-D440B34660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E37BA0-70AD-45B5-808B-A5350571BF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CF32E1-6AA7-42BF-8D8B-173BC0639408}"/>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6" name="Footer Placeholder 5">
            <a:extLst>
              <a:ext uri="{FF2B5EF4-FFF2-40B4-BE49-F238E27FC236}">
                <a16:creationId xmlns:a16="http://schemas.microsoft.com/office/drawing/2014/main" id="{38B0A82C-2F83-4A02-84B0-478F5E626E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5F99FA-CCD5-4159-94AE-749BA1255FAD}"/>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83121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4E1FC-BC43-4BD8-9B52-D11035A56E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B95086-7654-4D55-9CBE-E98ADEED28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9C7FC4-81BB-4128-9D3F-4DC38C099A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A0B860C-E108-4C4F-A89D-2B11ED8056C2}"/>
              </a:ext>
            </a:extLst>
          </p:cNvPr>
          <p:cNvSpPr>
            <a:spLocks noGrp="1"/>
          </p:cNvSpPr>
          <p:nvPr>
            <p:ph type="dt" sz="half" idx="10"/>
          </p:nvPr>
        </p:nvSpPr>
        <p:spPr/>
        <p:txBody>
          <a:bodyPr/>
          <a:lstStyle/>
          <a:p>
            <a:fld id="{CD63631E-FFC2-49C2-AD4D-75080D5154C7}" type="datetimeFigureOut">
              <a:rPr lang="en-US" smtClean="0"/>
              <a:t>12/10/2018</a:t>
            </a:fld>
            <a:endParaRPr lang="en-US"/>
          </a:p>
        </p:txBody>
      </p:sp>
      <p:sp>
        <p:nvSpPr>
          <p:cNvPr id="6" name="Footer Placeholder 5">
            <a:extLst>
              <a:ext uri="{FF2B5EF4-FFF2-40B4-BE49-F238E27FC236}">
                <a16:creationId xmlns:a16="http://schemas.microsoft.com/office/drawing/2014/main" id="{B8537875-035E-422E-9EC5-0626CA3325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E95AD9-99F2-4320-867C-62FA6589716B}"/>
              </a:ext>
            </a:extLst>
          </p:cNvPr>
          <p:cNvSpPr>
            <a:spLocks noGrp="1"/>
          </p:cNvSpPr>
          <p:nvPr>
            <p:ph type="sldNum" sz="quarter" idx="12"/>
          </p:nvPr>
        </p:nvSpPr>
        <p:spPr/>
        <p:txBody>
          <a:bodyPr/>
          <a:lstStyle/>
          <a:p>
            <a:fld id="{868C3B5E-F43A-4BC5-924F-E4393DA52852}" type="slidenum">
              <a:rPr lang="en-US" smtClean="0"/>
              <a:t>‹#›</a:t>
            </a:fld>
            <a:endParaRPr lang="en-US"/>
          </a:p>
        </p:txBody>
      </p:sp>
    </p:spTree>
    <p:extLst>
      <p:ext uri="{BB962C8B-B14F-4D97-AF65-F5344CB8AC3E}">
        <p14:creationId xmlns:p14="http://schemas.microsoft.com/office/powerpoint/2010/main" val="2328864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8680BC-9F19-4F75-9214-DA7F1061BD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45D63F-C7B6-446D-8339-1D53D85C43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CFDFA6-E254-49F9-9FFF-470D814644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63631E-FFC2-49C2-AD4D-75080D5154C7}" type="datetimeFigureOut">
              <a:rPr lang="en-US" smtClean="0"/>
              <a:t>12/10/2018</a:t>
            </a:fld>
            <a:endParaRPr lang="en-US"/>
          </a:p>
        </p:txBody>
      </p:sp>
      <p:sp>
        <p:nvSpPr>
          <p:cNvPr id="5" name="Footer Placeholder 4">
            <a:extLst>
              <a:ext uri="{FF2B5EF4-FFF2-40B4-BE49-F238E27FC236}">
                <a16:creationId xmlns:a16="http://schemas.microsoft.com/office/drawing/2014/main" id="{F3CAF094-E91C-42D0-9014-FA5E953580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E758A0-5191-474F-89A0-9E0B818217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8C3B5E-F43A-4BC5-924F-E4393DA52852}" type="slidenum">
              <a:rPr lang="en-US" smtClean="0"/>
              <a:t>‹#›</a:t>
            </a:fld>
            <a:endParaRPr lang="en-US"/>
          </a:p>
        </p:txBody>
      </p:sp>
    </p:spTree>
    <p:extLst>
      <p:ext uri="{BB962C8B-B14F-4D97-AF65-F5344CB8AC3E}">
        <p14:creationId xmlns:p14="http://schemas.microsoft.com/office/powerpoint/2010/main" val="2124270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comments" Target="../comments/comment1.xml"/><Relationship Id="rId5" Type="http://schemas.openxmlformats.org/officeDocument/2006/relationships/hyperlink" Target="http://www.samhsa.gov/capt/sites/default/files/resources/sud-stigma-tool.pdf" TargetMode="Externa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C1417-06E0-42BA-98B6-DDE70CDA668D}"/>
              </a:ext>
            </a:extLst>
          </p:cNvPr>
          <p:cNvSpPr>
            <a:spLocks noGrp="1"/>
          </p:cNvSpPr>
          <p:nvPr>
            <p:ph type="ctrTitle"/>
          </p:nvPr>
        </p:nvSpPr>
        <p:spPr>
          <a:xfrm>
            <a:off x="1524000" y="732889"/>
            <a:ext cx="9144000" cy="1551833"/>
          </a:xfrm>
        </p:spPr>
        <p:txBody>
          <a:bodyPr>
            <a:normAutofit fontScale="90000"/>
          </a:bodyPr>
          <a:lstStyle/>
          <a:p>
            <a:r>
              <a:rPr lang="en-US" sz="4800" b="1" dirty="0">
                <a:latin typeface="Bell MT" panose="02020503060305020303" pitchFamily="18" charset="0"/>
              </a:rPr>
              <a:t>Opiate Use Disorder in Pregnancy:</a:t>
            </a:r>
            <a:br>
              <a:rPr lang="en-US" sz="4800" b="1" dirty="0">
                <a:latin typeface="Bell MT" panose="02020503060305020303" pitchFamily="18" charset="0"/>
              </a:rPr>
            </a:br>
            <a:r>
              <a:rPr lang="en-US" sz="4800" b="1" dirty="0">
                <a:latin typeface="Bell MT" panose="02020503060305020303" pitchFamily="18" charset="0"/>
              </a:rPr>
              <a:t>Addressing Stigma</a:t>
            </a:r>
          </a:p>
        </p:txBody>
      </p:sp>
      <p:sp>
        <p:nvSpPr>
          <p:cNvPr id="3" name="Subtitle 2">
            <a:extLst>
              <a:ext uri="{FF2B5EF4-FFF2-40B4-BE49-F238E27FC236}">
                <a16:creationId xmlns:a16="http://schemas.microsoft.com/office/drawing/2014/main" id="{B8AB4369-202B-4BA1-BFD0-A2CE7248C064}"/>
              </a:ext>
            </a:extLst>
          </p:cNvPr>
          <p:cNvSpPr>
            <a:spLocks noGrp="1"/>
          </p:cNvSpPr>
          <p:nvPr>
            <p:ph type="subTitle" idx="1"/>
          </p:nvPr>
        </p:nvSpPr>
        <p:spPr>
          <a:xfrm>
            <a:off x="1628775" y="2725738"/>
            <a:ext cx="9144000" cy="1655762"/>
          </a:xfrm>
        </p:spPr>
        <p:txBody>
          <a:bodyPr>
            <a:normAutofit fontScale="92500" lnSpcReduction="10000"/>
          </a:bodyPr>
          <a:lstStyle/>
          <a:p>
            <a:endParaRPr lang="en-US" dirty="0">
              <a:latin typeface="Bell MT" panose="02020503060305020303" pitchFamily="18" charset="0"/>
            </a:endParaRPr>
          </a:p>
          <a:p>
            <a:r>
              <a:rPr lang="en-US" dirty="0">
                <a:latin typeface="Bell MT" panose="02020503060305020303" pitchFamily="18" charset="0"/>
              </a:rPr>
              <a:t>From the Education Workgroup</a:t>
            </a:r>
          </a:p>
          <a:p>
            <a:r>
              <a:rPr lang="en-US" dirty="0">
                <a:latin typeface="Bell MT" panose="02020503060305020303" pitchFamily="18" charset="0"/>
              </a:rPr>
              <a:t>ACOG/AIM Project</a:t>
            </a:r>
          </a:p>
          <a:p>
            <a:r>
              <a:rPr lang="en-US" dirty="0">
                <a:latin typeface="Bell MT" panose="02020503060305020303" pitchFamily="18" charset="0"/>
              </a:rPr>
              <a:t>August 2018</a:t>
            </a:r>
            <a:endParaRPr lang="en-US" dirty="0"/>
          </a:p>
        </p:txBody>
      </p:sp>
      <p:sp>
        <p:nvSpPr>
          <p:cNvPr id="10" name="Rectangle 9">
            <a:extLst>
              <a:ext uri="{FF2B5EF4-FFF2-40B4-BE49-F238E27FC236}">
                <a16:creationId xmlns:a16="http://schemas.microsoft.com/office/drawing/2014/main" id="{409C543F-694C-4253-B4FE-0AD2A666292F}"/>
              </a:ext>
            </a:extLst>
          </p:cNvPr>
          <p:cNvSpPr/>
          <p:nvPr/>
        </p:nvSpPr>
        <p:spPr>
          <a:xfrm>
            <a:off x="7352162" y="4731601"/>
            <a:ext cx="4474184" cy="1919237"/>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2052736-30E9-4A82-9288-E2CFE1AC498F}"/>
              </a:ext>
            </a:extLst>
          </p:cNvPr>
          <p:cNvSpPr/>
          <p:nvPr/>
        </p:nvSpPr>
        <p:spPr>
          <a:xfrm>
            <a:off x="7529096" y="4901869"/>
            <a:ext cx="4120316" cy="1578700"/>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1BFA4B3-DF30-43B5-B51A-8FA6976AEFD5}"/>
              </a:ext>
            </a:extLst>
          </p:cNvPr>
          <p:cNvSpPr/>
          <p:nvPr/>
        </p:nvSpPr>
        <p:spPr>
          <a:xfrm>
            <a:off x="7779245" y="5054021"/>
            <a:ext cx="3620018" cy="1311398"/>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E66261C-FE86-41DF-AA66-BDD333505B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65238" y="5266806"/>
            <a:ext cx="3248032" cy="885827"/>
          </a:xfrm>
          <a:prstGeom prst="rect">
            <a:avLst/>
          </a:prstGeom>
        </p:spPr>
      </p:pic>
      <p:sp>
        <p:nvSpPr>
          <p:cNvPr id="16" name="TextBox 15">
            <a:extLst>
              <a:ext uri="{FF2B5EF4-FFF2-40B4-BE49-F238E27FC236}">
                <a16:creationId xmlns:a16="http://schemas.microsoft.com/office/drawing/2014/main" id="{58489818-9F4A-4CD9-B794-B9A63E80ADD3}"/>
              </a:ext>
            </a:extLst>
          </p:cNvPr>
          <p:cNvSpPr txBox="1"/>
          <p:nvPr/>
        </p:nvSpPr>
        <p:spPr>
          <a:xfrm>
            <a:off x="199406" y="5757560"/>
            <a:ext cx="3906322" cy="1215717"/>
          </a:xfrm>
          <a:prstGeom prst="rect">
            <a:avLst/>
          </a:prstGeom>
          <a:noFill/>
        </p:spPr>
        <p:txBody>
          <a:bodyPr wrap="square" rtlCol="0">
            <a:spAutoFit/>
          </a:bodyPr>
          <a:lstStyle/>
          <a:p>
            <a:pPr algn="ctr"/>
            <a:r>
              <a:rPr lang="en-US" sz="1100" dirty="0">
                <a:latin typeface="Bell MT" panose="02020503060305020303" pitchFamily="18" charset="0"/>
              </a:rPr>
              <a:t>Adapted from Substance Abuse and Mental Health Services Administration’s Center for the Application of Prevention Technologies task order. Reference #HHSS283201200024I/HHSS28342002T.  http://www.samhsa.gov/capt</a:t>
            </a:r>
          </a:p>
          <a:p>
            <a:endParaRPr lang="en-US" sz="1600" dirty="0"/>
          </a:p>
        </p:txBody>
      </p:sp>
      <p:sp>
        <p:nvSpPr>
          <p:cNvPr id="18" name="Rectangle 17">
            <a:extLst>
              <a:ext uri="{FF2B5EF4-FFF2-40B4-BE49-F238E27FC236}">
                <a16:creationId xmlns:a16="http://schemas.microsoft.com/office/drawing/2014/main" id="{6161CB6C-DCF1-4C89-A791-C09B8F39108D}"/>
              </a:ext>
            </a:extLst>
          </p:cNvPr>
          <p:cNvSpPr/>
          <p:nvPr/>
        </p:nvSpPr>
        <p:spPr>
          <a:xfrm>
            <a:off x="0" y="-90464"/>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3924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hord 2">
            <a:extLst>
              <a:ext uri="{FF2B5EF4-FFF2-40B4-BE49-F238E27FC236}">
                <a16:creationId xmlns:a16="http://schemas.microsoft.com/office/drawing/2014/main" id="{0CDA661B-6181-4031-9C35-630452FD83CB}"/>
              </a:ext>
            </a:extLst>
          </p:cNvPr>
          <p:cNvSpPr/>
          <p:nvPr/>
        </p:nvSpPr>
        <p:spPr>
          <a:xfrm rot="16756959">
            <a:off x="72763" y="-1284768"/>
            <a:ext cx="3476625" cy="3101975"/>
          </a:xfrm>
          <a:prstGeom prst="chord">
            <a:avLst>
              <a:gd name="adj1" fmla="val 4349189"/>
              <a:gd name="adj2" fmla="val 16154816"/>
            </a:avLst>
          </a:prstGeom>
          <a:pattFill prst="ltHorz">
            <a:fgClr>
              <a:srgbClr val="55A5E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5715BA0-93FB-4389-8D0A-86899233F1F3}"/>
              </a:ext>
            </a:extLst>
          </p:cNvPr>
          <p:cNvSpPr txBox="1"/>
          <p:nvPr/>
        </p:nvSpPr>
        <p:spPr>
          <a:xfrm>
            <a:off x="3552824" y="292959"/>
            <a:ext cx="7858125" cy="1938992"/>
          </a:xfrm>
          <a:prstGeom prst="rect">
            <a:avLst/>
          </a:prstGeom>
          <a:noFill/>
        </p:spPr>
        <p:txBody>
          <a:bodyPr wrap="square" rtlCol="0">
            <a:spAutoFit/>
          </a:bodyPr>
          <a:lstStyle/>
          <a:p>
            <a:pPr algn="ctr"/>
            <a:r>
              <a:rPr lang="en-US" sz="4000" b="1" dirty="0">
                <a:latin typeface="Bell MT" panose="02020503060305020303" pitchFamily="18" charset="0"/>
              </a:rPr>
              <a:t>Provider Understanding of Addiction as a Chronic Disease Contributes to Stigma</a:t>
            </a:r>
          </a:p>
        </p:txBody>
      </p:sp>
      <p:sp>
        <p:nvSpPr>
          <p:cNvPr id="6" name="TextBox 5">
            <a:extLst>
              <a:ext uri="{FF2B5EF4-FFF2-40B4-BE49-F238E27FC236}">
                <a16:creationId xmlns:a16="http://schemas.microsoft.com/office/drawing/2014/main" id="{969C4EDD-1559-4876-B00D-5702BD7A7D8F}"/>
              </a:ext>
            </a:extLst>
          </p:cNvPr>
          <p:cNvSpPr txBox="1"/>
          <p:nvPr/>
        </p:nvSpPr>
        <p:spPr>
          <a:xfrm>
            <a:off x="2239888" y="2478700"/>
            <a:ext cx="9761095" cy="2923877"/>
          </a:xfrm>
          <a:prstGeom prst="rect">
            <a:avLst/>
          </a:prstGeom>
          <a:noFill/>
        </p:spPr>
        <p:txBody>
          <a:bodyPr wrap="square" rtlCol="0">
            <a:spAutoFit/>
          </a:bodyPr>
          <a:lstStyle/>
          <a:p>
            <a:pPr marL="342900" indent="-342900" algn="just">
              <a:buClr>
                <a:srgbClr val="53194C"/>
              </a:buClr>
              <a:buFont typeface="Wingdings" panose="05000000000000000000" pitchFamily="2" charset="2"/>
              <a:buChar char="§"/>
            </a:pPr>
            <a:r>
              <a:rPr lang="en-US" sz="2400" dirty="0">
                <a:latin typeface="Bell MT" panose="02020503060305020303" pitchFamily="18" charset="0"/>
              </a:rPr>
              <a:t>“ Physician Beliefs About Substance Misuse and Its Treatment: Findings from a  U.S Survey of Primary Care Practitioners” Johnson et al. 2005.</a:t>
            </a:r>
          </a:p>
          <a:p>
            <a:pPr algn="just">
              <a:buClr>
                <a:srgbClr val="53194C"/>
              </a:buClr>
            </a:pPr>
            <a:endParaRPr lang="en-US" sz="2400" dirty="0">
              <a:latin typeface="Bell MT" panose="02020503060305020303" pitchFamily="18" charset="0"/>
            </a:endParaRPr>
          </a:p>
          <a:p>
            <a:pPr marL="342900" indent="-342900" algn="just">
              <a:buClr>
                <a:srgbClr val="53194C"/>
              </a:buClr>
              <a:buFont typeface="Wingdings" panose="05000000000000000000" pitchFamily="2" charset="2"/>
              <a:buChar char="§"/>
            </a:pPr>
            <a:r>
              <a:rPr lang="en-US" sz="2400" dirty="0">
                <a:latin typeface="Bell MT" panose="02020503060305020303" pitchFamily="18" charset="0"/>
              </a:rPr>
              <a:t>648 Primary Care Doctors (IM, GP, FP, OB/GYN, </a:t>
            </a:r>
            <a:r>
              <a:rPr lang="en-US" sz="2400" dirty="0" err="1">
                <a:latin typeface="Bell MT" panose="02020503060305020303" pitchFamily="18" charset="0"/>
              </a:rPr>
              <a:t>Peds</a:t>
            </a:r>
            <a:r>
              <a:rPr lang="en-US" sz="2400" dirty="0">
                <a:latin typeface="Bell MT" panose="02020503060305020303" pitchFamily="18" charset="0"/>
              </a:rPr>
              <a:t>)</a:t>
            </a:r>
          </a:p>
          <a:p>
            <a:pPr algn="just">
              <a:buClr>
                <a:srgbClr val="53194C"/>
              </a:buClr>
            </a:pPr>
            <a:endParaRPr lang="en-US" sz="2400" dirty="0">
              <a:latin typeface="Bell MT" panose="02020503060305020303" pitchFamily="18" charset="0"/>
            </a:endParaRPr>
          </a:p>
          <a:p>
            <a:pPr marL="342900" indent="-342900" algn="just">
              <a:buClr>
                <a:srgbClr val="53194C"/>
              </a:buClr>
              <a:buFont typeface="Wingdings" panose="05000000000000000000" pitchFamily="2" charset="2"/>
              <a:buChar char="§"/>
            </a:pPr>
            <a:r>
              <a:rPr lang="en-US" sz="2400" dirty="0">
                <a:latin typeface="Bell MT" panose="02020503060305020303" pitchFamily="18" charset="0"/>
              </a:rPr>
              <a:t>Survey on views towards various diseases including addiction</a:t>
            </a:r>
          </a:p>
          <a:p>
            <a:pPr>
              <a:buClr>
                <a:srgbClr val="53194C"/>
              </a:buClr>
            </a:pPr>
            <a:endParaRPr lang="en-US" sz="2200" dirty="0">
              <a:latin typeface="Bell MT" panose="02020503060305020303" pitchFamily="18" charset="0"/>
            </a:endParaRPr>
          </a:p>
          <a:p>
            <a:endParaRPr lang="en-US" dirty="0"/>
          </a:p>
        </p:txBody>
      </p:sp>
      <p:sp>
        <p:nvSpPr>
          <p:cNvPr id="2" name="Chord 1">
            <a:extLst>
              <a:ext uri="{FF2B5EF4-FFF2-40B4-BE49-F238E27FC236}">
                <a16:creationId xmlns:a16="http://schemas.microsoft.com/office/drawing/2014/main" id="{7844B5C6-3A65-47F3-AA8A-D827A7C2315F}"/>
              </a:ext>
            </a:extLst>
          </p:cNvPr>
          <p:cNvSpPr/>
          <p:nvPr/>
        </p:nvSpPr>
        <p:spPr>
          <a:xfrm rot="11179674">
            <a:off x="-1397094" y="-10847"/>
            <a:ext cx="3476625" cy="3101975"/>
          </a:xfrm>
          <a:prstGeom prst="chord">
            <a:avLst>
              <a:gd name="adj1" fmla="val 4356112"/>
              <a:gd name="adj2" fmla="val 16530739"/>
            </a:avLst>
          </a:prstGeom>
          <a:pattFill prst="ltVert">
            <a:fgClr>
              <a:srgbClr val="A8C278"/>
            </a:fgClr>
            <a:bgClr>
              <a:schemeClr val="bg1"/>
            </a:bgClr>
          </a:pattFill>
          <a:ln>
            <a:solidFill>
              <a:srgbClr val="A8C278">
                <a:alpha val="1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A018D88C-03BB-4532-84CE-28405B1E0960}"/>
              </a:ext>
            </a:extLst>
          </p:cNvPr>
          <p:cNvSpPr/>
          <p:nvPr/>
        </p:nvSpPr>
        <p:spPr>
          <a:xfrm>
            <a:off x="0" y="6255155"/>
            <a:ext cx="12192000" cy="602845"/>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8977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fade">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ord 1">
            <a:extLst>
              <a:ext uri="{FF2B5EF4-FFF2-40B4-BE49-F238E27FC236}">
                <a16:creationId xmlns:a16="http://schemas.microsoft.com/office/drawing/2014/main" id="{7844B5C6-3A65-47F3-AA8A-D827A7C2315F}"/>
              </a:ext>
            </a:extLst>
          </p:cNvPr>
          <p:cNvSpPr/>
          <p:nvPr/>
        </p:nvSpPr>
        <p:spPr>
          <a:xfrm rot="5743005">
            <a:off x="474321" y="4976519"/>
            <a:ext cx="3476625" cy="3101975"/>
          </a:xfrm>
          <a:prstGeom prst="chord">
            <a:avLst>
              <a:gd name="adj1" fmla="val 4356112"/>
              <a:gd name="adj2" fmla="val 16530739"/>
            </a:avLst>
          </a:prstGeom>
          <a:solidFill>
            <a:srgbClr val="53194C"/>
          </a:solidFill>
          <a:ln>
            <a:solidFill>
              <a:srgbClr val="A8C278">
                <a:alpha val="1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ord 2">
            <a:extLst>
              <a:ext uri="{FF2B5EF4-FFF2-40B4-BE49-F238E27FC236}">
                <a16:creationId xmlns:a16="http://schemas.microsoft.com/office/drawing/2014/main" id="{0CDA661B-6181-4031-9C35-630452FD83CB}"/>
              </a:ext>
            </a:extLst>
          </p:cNvPr>
          <p:cNvSpPr/>
          <p:nvPr/>
        </p:nvSpPr>
        <p:spPr>
          <a:xfrm rot="11377786">
            <a:off x="-1498949" y="3801612"/>
            <a:ext cx="3476625" cy="3101975"/>
          </a:xfrm>
          <a:prstGeom prst="chord">
            <a:avLst>
              <a:gd name="adj1" fmla="val 4349189"/>
              <a:gd name="adj2" fmla="val 16154816"/>
            </a:avLst>
          </a:prstGeom>
          <a:pattFill prst="dkHorz">
            <a:fgClr>
              <a:srgbClr val="55A5E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5715BA0-93FB-4389-8D0A-86899233F1F3}"/>
              </a:ext>
            </a:extLst>
          </p:cNvPr>
          <p:cNvSpPr txBox="1"/>
          <p:nvPr/>
        </p:nvSpPr>
        <p:spPr>
          <a:xfrm>
            <a:off x="857681" y="295275"/>
            <a:ext cx="10294758" cy="1323439"/>
          </a:xfrm>
          <a:prstGeom prst="rect">
            <a:avLst/>
          </a:prstGeom>
          <a:noFill/>
        </p:spPr>
        <p:txBody>
          <a:bodyPr wrap="square" rtlCol="0">
            <a:spAutoFit/>
          </a:bodyPr>
          <a:lstStyle/>
          <a:p>
            <a:pPr algn="ctr"/>
            <a:r>
              <a:rPr lang="en-US" sz="4000" b="1" dirty="0">
                <a:latin typeface="Bell MT" panose="02020503060305020303" pitchFamily="18" charset="0"/>
              </a:rPr>
              <a:t>Provider Understanding of Addiction as a Chronic Disease Contributes to Stigma Cont.</a:t>
            </a:r>
          </a:p>
        </p:txBody>
      </p:sp>
      <p:sp>
        <p:nvSpPr>
          <p:cNvPr id="6" name="TextBox 5">
            <a:extLst>
              <a:ext uri="{FF2B5EF4-FFF2-40B4-BE49-F238E27FC236}">
                <a16:creationId xmlns:a16="http://schemas.microsoft.com/office/drawing/2014/main" id="{969C4EDD-1559-4876-B00D-5702BD7A7D8F}"/>
              </a:ext>
            </a:extLst>
          </p:cNvPr>
          <p:cNvSpPr txBox="1"/>
          <p:nvPr/>
        </p:nvSpPr>
        <p:spPr>
          <a:xfrm>
            <a:off x="1918792" y="1734855"/>
            <a:ext cx="9233647" cy="5816977"/>
          </a:xfrm>
          <a:prstGeom prst="rect">
            <a:avLst/>
          </a:prstGeom>
          <a:noFill/>
        </p:spPr>
        <p:txBody>
          <a:bodyPr wrap="square" rtlCol="0">
            <a:spAutoFit/>
          </a:bodyPr>
          <a:lstStyle/>
          <a:p>
            <a:pPr marL="342900" indent="-342900">
              <a:buClr>
                <a:srgbClr val="53194C"/>
              </a:buClr>
              <a:buFont typeface="Wingdings" panose="05000000000000000000" pitchFamily="2" charset="2"/>
              <a:buChar char="§"/>
            </a:pPr>
            <a:r>
              <a:rPr lang="en-US" sz="2400" dirty="0">
                <a:latin typeface="Bell MT" panose="02020503060305020303" pitchFamily="18" charset="0"/>
              </a:rPr>
              <a:t>“ Physician Beliefs About Substance Misuse and Its Treatment: Findings from a  U.S Survey of Primary Care Practitioners” Johnson et al. 2005.</a:t>
            </a:r>
          </a:p>
          <a:p>
            <a:pPr marL="342900" indent="-342900">
              <a:buClr>
                <a:srgbClr val="53194C"/>
              </a:buClr>
              <a:buFont typeface="Wingdings" panose="05000000000000000000" pitchFamily="2" charset="2"/>
              <a:buChar char="§"/>
            </a:pPr>
            <a:endParaRPr lang="en-US" sz="2400" dirty="0">
              <a:latin typeface="Bell MT" panose="02020503060305020303" pitchFamily="18" charset="0"/>
            </a:endParaRPr>
          </a:p>
          <a:p>
            <a:pPr marL="342900" indent="-342900">
              <a:buClr>
                <a:srgbClr val="53194C"/>
              </a:buClr>
              <a:buFont typeface="Wingdings" panose="05000000000000000000" pitchFamily="2" charset="2"/>
              <a:buChar char="§"/>
            </a:pPr>
            <a:r>
              <a:rPr lang="en-US" sz="2400" b="1" dirty="0">
                <a:latin typeface="Bell MT" panose="02020503060305020303" pitchFamily="18" charset="0"/>
              </a:rPr>
              <a:t>Results</a:t>
            </a:r>
          </a:p>
          <a:p>
            <a:pPr marL="1371600" lvl="2" indent="-457200">
              <a:buClr>
                <a:srgbClr val="53194C"/>
              </a:buClr>
              <a:buFont typeface="Bell MT" panose="02020503060305020303" pitchFamily="18" charset="0"/>
              <a:buChar char="–"/>
            </a:pPr>
            <a:r>
              <a:rPr lang="en-US" sz="2400" dirty="0">
                <a:latin typeface="Bell MT" panose="02020503060305020303" pitchFamily="18" charset="0"/>
              </a:rPr>
              <a:t>Following  percentages represent physicians who felt very prepared to identify each disease:</a:t>
            </a:r>
          </a:p>
          <a:p>
            <a:pPr lvl="2">
              <a:buClr>
                <a:srgbClr val="53194C"/>
              </a:buClr>
            </a:pPr>
            <a:endParaRPr lang="en-US" sz="2400" dirty="0">
              <a:latin typeface="Bell MT" panose="02020503060305020303" pitchFamily="18" charset="0"/>
            </a:endParaRP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Hypertension: 82.8%</a:t>
            </a: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Diabetes: 82.3%</a:t>
            </a: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Depression: 44.2%</a:t>
            </a: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Substance abuse disorders: less than 33%</a:t>
            </a:r>
          </a:p>
          <a:p>
            <a:pPr marL="1257300" lvl="2" indent="-342900" algn="r">
              <a:buClr>
                <a:srgbClr val="53194C"/>
              </a:buClr>
              <a:buFont typeface="Wingdings" panose="05000000000000000000" pitchFamily="2" charset="2"/>
              <a:buChar char="§"/>
            </a:pPr>
            <a:endParaRPr lang="en-US" sz="2200" b="1" dirty="0">
              <a:latin typeface="Bell MT" panose="02020503060305020303" pitchFamily="18" charset="0"/>
            </a:endParaRPr>
          </a:p>
          <a:p>
            <a:pPr>
              <a:buClr>
                <a:srgbClr val="53194C"/>
              </a:buClr>
            </a:pPr>
            <a:endParaRPr lang="en-US" sz="2200" dirty="0">
              <a:latin typeface="Bell MT" panose="02020503060305020303" pitchFamily="18" charset="0"/>
            </a:endParaRPr>
          </a:p>
          <a:p>
            <a:pPr>
              <a:buClr>
                <a:srgbClr val="53194C"/>
              </a:buClr>
            </a:pPr>
            <a:endParaRPr lang="en-US" sz="2200" dirty="0">
              <a:latin typeface="Bell MT" panose="02020503060305020303" pitchFamily="18" charset="0"/>
            </a:endParaRPr>
          </a:p>
          <a:p>
            <a:endParaRPr lang="en-US" dirty="0"/>
          </a:p>
        </p:txBody>
      </p:sp>
    </p:spTree>
    <p:extLst>
      <p:ext uri="{BB962C8B-B14F-4D97-AF65-F5344CB8AC3E}">
        <p14:creationId xmlns:p14="http://schemas.microsoft.com/office/powerpoint/2010/main" val="3057276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ord 1">
            <a:extLst>
              <a:ext uri="{FF2B5EF4-FFF2-40B4-BE49-F238E27FC236}">
                <a16:creationId xmlns:a16="http://schemas.microsoft.com/office/drawing/2014/main" id="{7844B5C6-3A65-47F3-AA8A-D827A7C2315F}"/>
              </a:ext>
            </a:extLst>
          </p:cNvPr>
          <p:cNvSpPr/>
          <p:nvPr/>
        </p:nvSpPr>
        <p:spPr>
          <a:xfrm rot="360018">
            <a:off x="10120106" y="3718342"/>
            <a:ext cx="3476625" cy="3101975"/>
          </a:xfrm>
          <a:prstGeom prst="chord">
            <a:avLst>
              <a:gd name="adj1" fmla="val 4356112"/>
              <a:gd name="adj2" fmla="val 16530739"/>
            </a:avLst>
          </a:prstGeom>
          <a:pattFill prst="ltHorz">
            <a:fgClr>
              <a:srgbClr val="A8C278"/>
            </a:fgClr>
            <a:bgClr>
              <a:schemeClr val="bg1"/>
            </a:bgClr>
          </a:pattFill>
          <a:ln>
            <a:solidFill>
              <a:srgbClr val="A8C278">
                <a:alpha val="1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ord 2">
            <a:extLst>
              <a:ext uri="{FF2B5EF4-FFF2-40B4-BE49-F238E27FC236}">
                <a16:creationId xmlns:a16="http://schemas.microsoft.com/office/drawing/2014/main" id="{0CDA661B-6181-4031-9C35-630452FD83CB}"/>
              </a:ext>
            </a:extLst>
          </p:cNvPr>
          <p:cNvSpPr/>
          <p:nvPr/>
        </p:nvSpPr>
        <p:spPr>
          <a:xfrm rot="5934983">
            <a:off x="8883303" y="5050056"/>
            <a:ext cx="3476625" cy="3101975"/>
          </a:xfrm>
          <a:prstGeom prst="chord">
            <a:avLst>
              <a:gd name="adj1" fmla="val 4349189"/>
              <a:gd name="adj2" fmla="val 16154816"/>
            </a:avLst>
          </a:prstGeom>
          <a:solidFill>
            <a:srgbClr val="5319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5715BA0-93FB-4389-8D0A-86899233F1F3}"/>
              </a:ext>
            </a:extLst>
          </p:cNvPr>
          <p:cNvSpPr txBox="1"/>
          <p:nvPr/>
        </p:nvSpPr>
        <p:spPr>
          <a:xfrm>
            <a:off x="968188" y="304800"/>
            <a:ext cx="10294758" cy="1323439"/>
          </a:xfrm>
          <a:prstGeom prst="rect">
            <a:avLst/>
          </a:prstGeom>
          <a:noFill/>
        </p:spPr>
        <p:txBody>
          <a:bodyPr wrap="square" rtlCol="0">
            <a:spAutoFit/>
          </a:bodyPr>
          <a:lstStyle/>
          <a:p>
            <a:pPr algn="ctr"/>
            <a:r>
              <a:rPr lang="en-US" sz="4000" b="1" dirty="0">
                <a:latin typeface="Bell MT" panose="02020503060305020303" pitchFamily="18" charset="0"/>
              </a:rPr>
              <a:t>Provider Understanding of Addiction as a Chronic Disease Contributes to Stigma Cont.</a:t>
            </a:r>
          </a:p>
        </p:txBody>
      </p:sp>
      <p:sp>
        <p:nvSpPr>
          <p:cNvPr id="6" name="TextBox 5">
            <a:extLst>
              <a:ext uri="{FF2B5EF4-FFF2-40B4-BE49-F238E27FC236}">
                <a16:creationId xmlns:a16="http://schemas.microsoft.com/office/drawing/2014/main" id="{969C4EDD-1559-4876-B00D-5702BD7A7D8F}"/>
              </a:ext>
            </a:extLst>
          </p:cNvPr>
          <p:cNvSpPr txBox="1"/>
          <p:nvPr/>
        </p:nvSpPr>
        <p:spPr>
          <a:xfrm>
            <a:off x="1299668" y="1888744"/>
            <a:ext cx="9711232" cy="6186309"/>
          </a:xfrm>
          <a:prstGeom prst="rect">
            <a:avLst/>
          </a:prstGeom>
          <a:noFill/>
        </p:spPr>
        <p:txBody>
          <a:bodyPr wrap="square" rtlCol="0">
            <a:spAutoFit/>
          </a:bodyPr>
          <a:lstStyle/>
          <a:p>
            <a:pPr marL="342900" indent="-342900">
              <a:buClr>
                <a:srgbClr val="53194C"/>
              </a:buClr>
              <a:buFont typeface="Wingdings" panose="05000000000000000000" pitchFamily="2" charset="2"/>
              <a:buChar char="§"/>
            </a:pPr>
            <a:r>
              <a:rPr lang="en-US" sz="2400" dirty="0">
                <a:latin typeface="Bell MT" panose="02020503060305020303" pitchFamily="18" charset="0"/>
              </a:rPr>
              <a:t>“ Physician Beliefs About Substance Misuse and Its Treatment: Findings from a  U.S Survey of Primary Care Practitioners” Johnson et al. 2005.</a:t>
            </a:r>
          </a:p>
          <a:p>
            <a:pPr marL="342900" indent="-342900">
              <a:buClr>
                <a:srgbClr val="53194C"/>
              </a:buClr>
              <a:buFont typeface="Wingdings" panose="05000000000000000000" pitchFamily="2" charset="2"/>
              <a:buChar char="§"/>
            </a:pPr>
            <a:endParaRPr lang="en-US" sz="2400" dirty="0">
              <a:latin typeface="Bell MT" panose="02020503060305020303" pitchFamily="18" charset="0"/>
            </a:endParaRPr>
          </a:p>
          <a:p>
            <a:pPr marL="342900" indent="-342900">
              <a:buClr>
                <a:srgbClr val="53194C"/>
              </a:buClr>
              <a:buFont typeface="Wingdings" panose="05000000000000000000" pitchFamily="2" charset="2"/>
              <a:buChar char="§"/>
            </a:pPr>
            <a:r>
              <a:rPr lang="en-US" sz="2400" b="1" dirty="0">
                <a:latin typeface="Bell MT" panose="02020503060305020303" pitchFamily="18" charset="0"/>
              </a:rPr>
              <a:t>Results</a:t>
            </a:r>
          </a:p>
          <a:p>
            <a:pPr marL="1371600" lvl="2" indent="-457200">
              <a:buClr>
                <a:srgbClr val="53194C"/>
              </a:buClr>
              <a:buFont typeface="Bell MT" panose="02020503060305020303" pitchFamily="18" charset="0"/>
              <a:buChar char="–"/>
            </a:pPr>
            <a:r>
              <a:rPr lang="en-US" sz="2400" dirty="0">
                <a:latin typeface="Bell MT" panose="02020503060305020303" pitchFamily="18" charset="0"/>
              </a:rPr>
              <a:t>Perceived treatment effectiveness of each disease</a:t>
            </a:r>
          </a:p>
          <a:p>
            <a:pPr lvl="2">
              <a:buClr>
                <a:srgbClr val="53194C"/>
              </a:buClr>
            </a:pPr>
            <a:endParaRPr lang="en-US" sz="2400" dirty="0">
              <a:latin typeface="Bell MT" panose="02020503060305020303" pitchFamily="18" charset="0"/>
            </a:endParaRP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“Very Effective”</a:t>
            </a:r>
          </a:p>
          <a:p>
            <a:pPr marL="3200400" lvl="6" indent="-457200">
              <a:buClr>
                <a:srgbClr val="53194C"/>
              </a:buClr>
              <a:buFont typeface="Bell MT" panose="02020503060305020303" pitchFamily="18" charset="0"/>
              <a:buChar char="–"/>
            </a:pPr>
            <a:r>
              <a:rPr lang="en-US" sz="2400" dirty="0">
                <a:latin typeface="Bell MT" panose="02020503060305020303" pitchFamily="18" charset="0"/>
              </a:rPr>
              <a:t>Hypertension 85.7%</a:t>
            </a:r>
          </a:p>
          <a:p>
            <a:pPr marL="3200400" lvl="6" indent="-457200">
              <a:buClr>
                <a:srgbClr val="53194C"/>
              </a:buClr>
              <a:buFont typeface="Bell MT" panose="02020503060305020303" pitchFamily="18" charset="0"/>
              <a:buChar char="–"/>
            </a:pPr>
            <a:r>
              <a:rPr lang="en-US" sz="2400" dirty="0">
                <a:latin typeface="Bell MT" panose="02020503060305020303" pitchFamily="18" charset="0"/>
              </a:rPr>
              <a:t>Diabetes 69%</a:t>
            </a:r>
          </a:p>
          <a:p>
            <a:pPr marL="1371600" lvl="2" indent="-457200">
              <a:buClr>
                <a:srgbClr val="53194C"/>
              </a:buClr>
              <a:buFont typeface="Bell MT" panose="02020503060305020303" pitchFamily="18" charset="0"/>
              <a:buChar char="–"/>
            </a:pPr>
            <a:endParaRPr lang="en-US" sz="2400" dirty="0">
              <a:latin typeface="Bell MT" panose="02020503060305020303" pitchFamily="18" charset="0"/>
            </a:endParaRP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“Not very effective/not effective at all”</a:t>
            </a:r>
          </a:p>
          <a:p>
            <a:pPr marL="3200400" lvl="6" indent="-457200">
              <a:buClr>
                <a:srgbClr val="53194C"/>
              </a:buClr>
              <a:buFont typeface="Bell MT" panose="02020503060305020303" pitchFamily="18" charset="0"/>
              <a:buChar char="–"/>
            </a:pPr>
            <a:r>
              <a:rPr lang="en-US" sz="2400" dirty="0">
                <a:latin typeface="Bell MT" panose="02020503060305020303" pitchFamily="18" charset="0"/>
              </a:rPr>
              <a:t>Illegal Drug 62.7%</a:t>
            </a:r>
          </a:p>
          <a:p>
            <a:pPr marL="3200400" lvl="6" indent="-457200">
              <a:buClr>
                <a:srgbClr val="53194C"/>
              </a:buClr>
              <a:buFont typeface="Bell MT" panose="02020503060305020303" pitchFamily="18" charset="0"/>
              <a:buChar char="–"/>
            </a:pPr>
            <a:r>
              <a:rPr lang="en-US" sz="2400" dirty="0">
                <a:latin typeface="Bell MT" panose="02020503060305020303" pitchFamily="18" charset="0"/>
              </a:rPr>
              <a:t>Alcohol Abuse 48.7%</a:t>
            </a:r>
          </a:p>
          <a:p>
            <a:pPr marL="1257300" lvl="2" indent="-342900" algn="r">
              <a:buClr>
                <a:srgbClr val="53194C"/>
              </a:buClr>
              <a:buFont typeface="Wingdings" panose="05000000000000000000" pitchFamily="2" charset="2"/>
              <a:buChar char="§"/>
            </a:pPr>
            <a:endParaRPr lang="en-US" sz="2200" b="1" dirty="0">
              <a:latin typeface="Bell MT" panose="02020503060305020303" pitchFamily="18" charset="0"/>
            </a:endParaRPr>
          </a:p>
          <a:p>
            <a:pPr>
              <a:buClr>
                <a:srgbClr val="53194C"/>
              </a:buClr>
            </a:pPr>
            <a:endParaRPr lang="en-US" sz="2200" dirty="0">
              <a:latin typeface="Bell MT" panose="02020503060305020303" pitchFamily="18" charset="0"/>
            </a:endParaRPr>
          </a:p>
          <a:p>
            <a:pPr>
              <a:buClr>
                <a:srgbClr val="53194C"/>
              </a:buClr>
            </a:pPr>
            <a:endParaRPr lang="en-US" sz="2200" dirty="0">
              <a:latin typeface="Bell MT" panose="02020503060305020303" pitchFamily="18" charset="0"/>
            </a:endParaRPr>
          </a:p>
          <a:p>
            <a:endParaRPr lang="en-US" dirty="0"/>
          </a:p>
        </p:txBody>
      </p:sp>
    </p:spTree>
    <p:extLst>
      <p:ext uri="{BB962C8B-B14F-4D97-AF65-F5344CB8AC3E}">
        <p14:creationId xmlns:p14="http://schemas.microsoft.com/office/powerpoint/2010/main" val="3580509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ord 1">
            <a:extLst>
              <a:ext uri="{FF2B5EF4-FFF2-40B4-BE49-F238E27FC236}">
                <a16:creationId xmlns:a16="http://schemas.microsoft.com/office/drawing/2014/main" id="{7844B5C6-3A65-47F3-AA8A-D827A7C2315F}"/>
              </a:ext>
            </a:extLst>
          </p:cNvPr>
          <p:cNvSpPr/>
          <p:nvPr/>
        </p:nvSpPr>
        <p:spPr>
          <a:xfrm rot="5743005">
            <a:off x="8863455" y="5020454"/>
            <a:ext cx="3285853" cy="3086056"/>
          </a:xfrm>
          <a:prstGeom prst="chord">
            <a:avLst>
              <a:gd name="adj1" fmla="val 4356112"/>
              <a:gd name="adj2" fmla="val 16530739"/>
            </a:avLst>
          </a:prstGeom>
          <a:solidFill>
            <a:srgbClr val="A8C278"/>
          </a:solidFill>
          <a:ln>
            <a:solidFill>
              <a:srgbClr val="A8C278">
                <a:alpha val="1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ord 2">
            <a:extLst>
              <a:ext uri="{FF2B5EF4-FFF2-40B4-BE49-F238E27FC236}">
                <a16:creationId xmlns:a16="http://schemas.microsoft.com/office/drawing/2014/main" id="{0CDA661B-6181-4031-9C35-630452FD83CB}"/>
              </a:ext>
            </a:extLst>
          </p:cNvPr>
          <p:cNvSpPr/>
          <p:nvPr/>
        </p:nvSpPr>
        <p:spPr>
          <a:xfrm rot="533824">
            <a:off x="10160042" y="3772650"/>
            <a:ext cx="3531888" cy="3101975"/>
          </a:xfrm>
          <a:prstGeom prst="chord">
            <a:avLst>
              <a:gd name="adj1" fmla="val 4349189"/>
              <a:gd name="adj2" fmla="val 16154816"/>
            </a:avLst>
          </a:prstGeom>
          <a:pattFill prst="dkHorz">
            <a:fgClr>
              <a:srgbClr val="55A5ED"/>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5715BA0-93FB-4389-8D0A-86899233F1F3}"/>
              </a:ext>
            </a:extLst>
          </p:cNvPr>
          <p:cNvSpPr txBox="1"/>
          <p:nvPr/>
        </p:nvSpPr>
        <p:spPr>
          <a:xfrm>
            <a:off x="760724" y="196076"/>
            <a:ext cx="10595162" cy="1323439"/>
          </a:xfrm>
          <a:prstGeom prst="rect">
            <a:avLst/>
          </a:prstGeom>
          <a:noFill/>
        </p:spPr>
        <p:txBody>
          <a:bodyPr wrap="square" rtlCol="0">
            <a:spAutoFit/>
          </a:bodyPr>
          <a:lstStyle/>
          <a:p>
            <a:pPr algn="ctr"/>
            <a:r>
              <a:rPr lang="en-US" sz="4000" b="1" dirty="0">
                <a:latin typeface="Bell MT" panose="02020503060305020303" pitchFamily="18" charset="0"/>
              </a:rPr>
              <a:t>Provider Understanding of Addiction as a Chronic Disease Contributes to Stigma Cont.</a:t>
            </a:r>
          </a:p>
        </p:txBody>
      </p:sp>
      <p:sp>
        <p:nvSpPr>
          <p:cNvPr id="6" name="TextBox 5">
            <a:extLst>
              <a:ext uri="{FF2B5EF4-FFF2-40B4-BE49-F238E27FC236}">
                <a16:creationId xmlns:a16="http://schemas.microsoft.com/office/drawing/2014/main" id="{969C4EDD-1559-4876-B00D-5702BD7A7D8F}"/>
              </a:ext>
            </a:extLst>
          </p:cNvPr>
          <p:cNvSpPr txBox="1"/>
          <p:nvPr/>
        </p:nvSpPr>
        <p:spPr>
          <a:xfrm>
            <a:off x="438862" y="1700490"/>
            <a:ext cx="10917024" cy="5078313"/>
          </a:xfrm>
          <a:prstGeom prst="rect">
            <a:avLst/>
          </a:prstGeom>
          <a:noFill/>
        </p:spPr>
        <p:txBody>
          <a:bodyPr wrap="square" rtlCol="0">
            <a:spAutoFit/>
          </a:bodyPr>
          <a:lstStyle/>
          <a:p>
            <a:pPr marL="342900" indent="-342900">
              <a:buClr>
                <a:srgbClr val="53194C"/>
              </a:buClr>
              <a:buFont typeface="Wingdings" panose="05000000000000000000" pitchFamily="2" charset="2"/>
              <a:buChar char="§"/>
            </a:pPr>
            <a:r>
              <a:rPr lang="en-US" sz="2400" dirty="0">
                <a:latin typeface="Bell MT" panose="02020503060305020303" pitchFamily="18" charset="0"/>
              </a:rPr>
              <a:t>“ Physician Beliefs About Substance Misuse and Its Treatment: Findings from a  U.S Survey of Primary Care Practitioners” Johnson et al. 2005.</a:t>
            </a:r>
          </a:p>
          <a:p>
            <a:pPr marL="342900" indent="-342900">
              <a:buClr>
                <a:srgbClr val="53194C"/>
              </a:buClr>
              <a:buFont typeface="Wingdings" panose="05000000000000000000" pitchFamily="2" charset="2"/>
              <a:buChar char="§"/>
            </a:pPr>
            <a:endParaRPr lang="en-US" sz="2400" dirty="0">
              <a:latin typeface="Bell MT" panose="02020503060305020303" pitchFamily="18" charset="0"/>
            </a:endParaRPr>
          </a:p>
          <a:p>
            <a:pPr marL="342900" indent="-342900">
              <a:buClr>
                <a:srgbClr val="53194C"/>
              </a:buClr>
              <a:buFont typeface="Wingdings" panose="05000000000000000000" pitchFamily="2" charset="2"/>
              <a:buChar char="§"/>
            </a:pPr>
            <a:r>
              <a:rPr lang="en-US" sz="2400" b="1" dirty="0">
                <a:latin typeface="Bell MT" panose="02020503060305020303" pitchFamily="18" charset="0"/>
              </a:rPr>
              <a:t>Perceived difficulty in discussing substance abuse</a:t>
            </a:r>
          </a:p>
          <a:p>
            <a:pPr marL="1371600" lvl="2" indent="-457200">
              <a:buClr>
                <a:srgbClr val="53194C"/>
              </a:buClr>
              <a:buFont typeface="Bell MT" panose="02020503060305020303" pitchFamily="18" charset="0"/>
              <a:buChar char="–"/>
            </a:pPr>
            <a:r>
              <a:rPr lang="en-US" sz="2400" dirty="0">
                <a:latin typeface="Bell MT" panose="02020503060305020303" pitchFamily="18" charset="0"/>
              </a:rPr>
              <a:t>&gt;1/3 felt uncomfortable talking about alcohol and prescription drug abuse</a:t>
            </a:r>
          </a:p>
          <a:p>
            <a:pPr lvl="2">
              <a:buClr>
                <a:srgbClr val="53194C"/>
              </a:buClr>
            </a:pPr>
            <a:endParaRPr lang="en-US" sz="2400" dirty="0">
              <a:latin typeface="Bell MT" panose="02020503060305020303" pitchFamily="18" charset="0"/>
            </a:endParaRP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“40% “ Very Difficult”</a:t>
            </a:r>
          </a:p>
          <a:p>
            <a:pPr marL="2286000" lvl="4" indent="-457200">
              <a:buClr>
                <a:srgbClr val="53194C"/>
              </a:buClr>
              <a:buFont typeface="Wingdings" panose="05000000000000000000" pitchFamily="2" charset="2"/>
              <a:buChar char="§"/>
            </a:pPr>
            <a:r>
              <a:rPr lang="en-US" sz="2400" dirty="0">
                <a:latin typeface="Bell MT" panose="02020503060305020303" pitchFamily="18" charset="0"/>
              </a:rPr>
              <a:t>46%   “Somewhat Difficult”</a:t>
            </a:r>
          </a:p>
          <a:p>
            <a:pPr marL="1371600" lvl="2" indent="-457200">
              <a:buClr>
                <a:srgbClr val="53194C"/>
              </a:buClr>
              <a:buFont typeface="Bell MT" panose="02020503060305020303" pitchFamily="18" charset="0"/>
              <a:buChar char="–"/>
            </a:pPr>
            <a:endParaRPr lang="en-US" sz="2400" dirty="0">
              <a:latin typeface="Bell MT" panose="02020503060305020303" pitchFamily="18" charset="0"/>
            </a:endParaRPr>
          </a:p>
          <a:p>
            <a:pPr marL="1257300" lvl="2" indent="-342900">
              <a:buClr>
                <a:srgbClr val="53194C"/>
              </a:buClr>
              <a:buFont typeface="Bell MT" panose="02020503060305020303" pitchFamily="18" charset="0"/>
              <a:buChar char="–"/>
            </a:pPr>
            <a:r>
              <a:rPr lang="en-US" sz="2400" dirty="0">
                <a:latin typeface="Bell MT" panose="02020503060305020303" pitchFamily="18" charset="0"/>
              </a:rPr>
              <a:t>Only 17% felt uncomfortable discussing depression</a:t>
            </a:r>
          </a:p>
          <a:p>
            <a:pPr marL="1257300" lvl="2" indent="-342900" algn="r">
              <a:buClr>
                <a:srgbClr val="53194C"/>
              </a:buClr>
              <a:buFont typeface="Wingdings" panose="05000000000000000000" pitchFamily="2" charset="2"/>
              <a:buChar char="§"/>
            </a:pPr>
            <a:endParaRPr lang="en-US" sz="2200" b="1" dirty="0">
              <a:latin typeface="Bell MT" panose="02020503060305020303" pitchFamily="18" charset="0"/>
            </a:endParaRPr>
          </a:p>
          <a:p>
            <a:pPr>
              <a:buClr>
                <a:srgbClr val="53194C"/>
              </a:buClr>
            </a:pPr>
            <a:endParaRPr lang="en-US" sz="2200" dirty="0">
              <a:latin typeface="Bell MT" panose="02020503060305020303" pitchFamily="18" charset="0"/>
            </a:endParaRPr>
          </a:p>
          <a:p>
            <a:pPr>
              <a:buClr>
                <a:srgbClr val="53194C"/>
              </a:buClr>
            </a:pPr>
            <a:endParaRPr lang="en-US" sz="2200" dirty="0">
              <a:latin typeface="Bell MT" panose="02020503060305020303" pitchFamily="18" charset="0"/>
            </a:endParaRPr>
          </a:p>
          <a:p>
            <a:endParaRPr lang="en-US" dirty="0"/>
          </a:p>
        </p:txBody>
      </p:sp>
    </p:spTree>
    <p:extLst>
      <p:ext uri="{BB962C8B-B14F-4D97-AF65-F5344CB8AC3E}">
        <p14:creationId xmlns:p14="http://schemas.microsoft.com/office/powerpoint/2010/main" val="3813692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12BBE9-EC66-4369-90BC-F6FC606CAFED}"/>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Content Placeholder 3">
            <a:extLst>
              <a:ext uri="{FF2B5EF4-FFF2-40B4-BE49-F238E27FC236}">
                <a16:creationId xmlns:a16="http://schemas.microsoft.com/office/drawing/2014/main" id="{69678BF7-3461-4588-B0A5-51577242DF17}"/>
              </a:ext>
            </a:extLst>
          </p:cNvPr>
          <p:cNvPicPr>
            <a:picLocks noChangeAspect="1"/>
          </p:cNvPicPr>
          <p:nvPr/>
        </p:nvPicPr>
        <p:blipFill rotWithShape="1">
          <a:blip r:embed="rId2"/>
          <a:srcRect l="-1634" t="2964" r="1634" b="2964"/>
          <a:stretch/>
        </p:blipFill>
        <p:spPr>
          <a:xfrm>
            <a:off x="1630680" y="93663"/>
            <a:ext cx="8669878" cy="6021387"/>
          </a:xfrm>
          <a:prstGeom prst="rect">
            <a:avLst/>
          </a:prstGeom>
        </p:spPr>
      </p:pic>
    </p:spTree>
    <p:extLst>
      <p:ext uri="{BB962C8B-B14F-4D97-AF65-F5344CB8AC3E}">
        <p14:creationId xmlns:p14="http://schemas.microsoft.com/office/powerpoint/2010/main" val="4276789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12BBE9-EC66-4369-90BC-F6FC606CAFED}"/>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8D6611BC-2573-412F-8BC3-7393D28568E0}"/>
              </a:ext>
            </a:extLst>
          </p:cNvPr>
          <p:cNvSpPr>
            <a:spLocks noGrp="1"/>
          </p:cNvSpPr>
          <p:nvPr>
            <p:ph type="title"/>
          </p:nvPr>
        </p:nvSpPr>
        <p:spPr/>
        <p:txBody>
          <a:bodyPr>
            <a:normAutofit/>
          </a:bodyPr>
          <a:lstStyle/>
          <a:p>
            <a:r>
              <a:rPr lang="en-US" sz="4000" dirty="0">
                <a:latin typeface="Bell MT" panose="02020503060305020303" pitchFamily="18" charset="0"/>
              </a:rPr>
              <a:t>Percent Relapse for Chronic Conditions</a:t>
            </a:r>
          </a:p>
        </p:txBody>
      </p:sp>
      <p:sp>
        <p:nvSpPr>
          <p:cNvPr id="9" name="Content Placeholder 8">
            <a:extLst>
              <a:ext uri="{FF2B5EF4-FFF2-40B4-BE49-F238E27FC236}">
                <a16:creationId xmlns:a16="http://schemas.microsoft.com/office/drawing/2014/main" id="{DA241A8F-82F0-4733-8A7B-FCE559CB3CD1}"/>
              </a:ext>
            </a:extLst>
          </p:cNvPr>
          <p:cNvSpPr>
            <a:spLocks noGrp="1"/>
          </p:cNvSpPr>
          <p:nvPr>
            <p:ph idx="1"/>
          </p:nvPr>
        </p:nvSpPr>
        <p:spPr/>
        <p:txBody>
          <a:bodyPr>
            <a:normAutofit fontScale="92500" lnSpcReduction="10000"/>
          </a:bodyPr>
          <a:lstStyle/>
          <a:p>
            <a:pPr marL="0" indent="0">
              <a:buNone/>
            </a:pPr>
            <a:r>
              <a:rPr lang="en-US" dirty="0">
                <a:latin typeface="Bell MT" panose="02020503060305020303" pitchFamily="18" charset="0"/>
              </a:rPr>
              <a:t>Substance Use Disorders: 40-60%</a:t>
            </a:r>
          </a:p>
          <a:p>
            <a:pPr marL="0" indent="0">
              <a:buNone/>
            </a:pPr>
            <a:endParaRPr lang="en-US" dirty="0">
              <a:latin typeface="Bell MT" panose="02020503060305020303" pitchFamily="18" charset="0"/>
            </a:endParaRPr>
          </a:p>
          <a:p>
            <a:pPr marL="0" indent="0">
              <a:buNone/>
            </a:pPr>
            <a:r>
              <a:rPr lang="en-US" dirty="0">
                <a:latin typeface="Bell MT" panose="02020503060305020303" pitchFamily="18" charset="0"/>
              </a:rPr>
              <a:t>Hypertension: 50-70%</a:t>
            </a:r>
          </a:p>
          <a:p>
            <a:pPr marL="0" indent="0">
              <a:buNone/>
            </a:pPr>
            <a:endParaRPr lang="en-US" dirty="0">
              <a:latin typeface="Bell MT" panose="02020503060305020303" pitchFamily="18" charset="0"/>
            </a:endParaRPr>
          </a:p>
          <a:p>
            <a:pPr marL="0" indent="0">
              <a:buNone/>
            </a:pPr>
            <a:r>
              <a:rPr lang="en-US" dirty="0">
                <a:latin typeface="Bell MT" panose="02020503060305020303" pitchFamily="18" charset="0"/>
              </a:rPr>
              <a:t>Asthma: 50-70</a:t>
            </a:r>
          </a:p>
          <a:p>
            <a:pPr marL="0" indent="0">
              <a:buNone/>
            </a:pPr>
            <a:endParaRPr lang="en-US" dirty="0">
              <a:latin typeface="Bell MT" panose="02020503060305020303" pitchFamily="18" charset="0"/>
            </a:endParaRPr>
          </a:p>
          <a:p>
            <a:pPr marL="0" indent="0">
              <a:buNone/>
            </a:pPr>
            <a:endParaRPr lang="en-US" dirty="0">
              <a:latin typeface="Bell MT" panose="02020503060305020303" pitchFamily="18" charset="0"/>
            </a:endParaRPr>
          </a:p>
          <a:p>
            <a:pPr marL="0" indent="0">
              <a:buNone/>
            </a:pPr>
            <a:endParaRPr lang="en-US" dirty="0">
              <a:latin typeface="Bell MT" panose="02020503060305020303" pitchFamily="18" charset="0"/>
            </a:endParaRPr>
          </a:p>
          <a:p>
            <a:pPr marL="0" indent="0">
              <a:buNone/>
            </a:pPr>
            <a:endParaRPr lang="en-US" dirty="0">
              <a:latin typeface="Bell MT" panose="02020503060305020303" pitchFamily="18" charset="0"/>
            </a:endParaRPr>
          </a:p>
          <a:p>
            <a:pPr marL="0" indent="0">
              <a:buNone/>
            </a:pPr>
            <a:r>
              <a:rPr lang="en-US" sz="2000" dirty="0">
                <a:latin typeface="Bell MT" panose="02020503060305020303" pitchFamily="18" charset="0"/>
              </a:rPr>
              <a:t>Source: JAMA, 284: 1689-1695, 2000.</a:t>
            </a:r>
          </a:p>
          <a:p>
            <a:pPr marL="0" indent="0">
              <a:buNone/>
            </a:pPr>
            <a:endParaRPr lang="en-US" dirty="0">
              <a:latin typeface="Bell MT" panose="02020503060305020303" pitchFamily="18" charset="0"/>
            </a:endParaRPr>
          </a:p>
          <a:p>
            <a:pPr marL="0" indent="0">
              <a:buNone/>
            </a:pPr>
            <a:endParaRPr lang="en-US" dirty="0">
              <a:latin typeface="Bell MT" panose="02020503060305020303" pitchFamily="18" charset="0"/>
            </a:endParaRPr>
          </a:p>
          <a:p>
            <a:pPr marL="0" indent="0">
              <a:buNone/>
            </a:pPr>
            <a:endParaRPr lang="en-US" dirty="0">
              <a:latin typeface="Bell MT" panose="02020503060305020303" pitchFamily="18" charset="0"/>
            </a:endParaRPr>
          </a:p>
          <a:p>
            <a:pPr marL="0" indent="0">
              <a:buNone/>
            </a:pPr>
            <a:endParaRPr lang="en-US" dirty="0">
              <a:latin typeface="Bell MT" panose="02020503060305020303" pitchFamily="18" charset="0"/>
            </a:endParaRPr>
          </a:p>
          <a:p>
            <a:pPr marL="0" indent="0">
              <a:buNone/>
            </a:pPr>
            <a:endParaRPr lang="en-US" sz="1200" dirty="0">
              <a:latin typeface="Bell MT" panose="02020503060305020303" pitchFamily="18" charset="0"/>
            </a:endParaRPr>
          </a:p>
        </p:txBody>
      </p:sp>
      <p:graphicFrame>
        <p:nvGraphicFramePr>
          <p:cNvPr id="15" name="Chart 14">
            <a:extLst>
              <a:ext uri="{FF2B5EF4-FFF2-40B4-BE49-F238E27FC236}">
                <a16:creationId xmlns:a16="http://schemas.microsoft.com/office/drawing/2014/main" id="{1F197B5D-C1A4-4A5A-8FF3-AB9B52C53B95}"/>
              </a:ext>
            </a:extLst>
          </p:cNvPr>
          <p:cNvGraphicFramePr/>
          <p:nvPr>
            <p:extLst>
              <p:ext uri="{D42A27DB-BD31-4B8C-83A1-F6EECF244321}">
                <p14:modId xmlns:p14="http://schemas.microsoft.com/office/powerpoint/2010/main" val="3791623468"/>
              </p:ext>
            </p:extLst>
          </p:nvPr>
        </p:nvGraphicFramePr>
        <p:xfrm>
          <a:off x="6096000" y="1690688"/>
          <a:ext cx="5950857" cy="363359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08637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1141676"/>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3" name="TextBox 2">
            <a:extLst>
              <a:ext uri="{FF2B5EF4-FFF2-40B4-BE49-F238E27FC236}">
                <a16:creationId xmlns:a16="http://schemas.microsoft.com/office/drawing/2014/main" id="{19FC5358-5763-4821-8FE9-773C8A0E95E1}"/>
              </a:ext>
            </a:extLst>
          </p:cNvPr>
          <p:cNvSpPr txBox="1"/>
          <p:nvPr/>
        </p:nvSpPr>
        <p:spPr>
          <a:xfrm>
            <a:off x="1005840" y="2449948"/>
            <a:ext cx="10052589" cy="2308324"/>
          </a:xfrm>
          <a:prstGeom prst="rect">
            <a:avLst/>
          </a:prstGeom>
          <a:noFill/>
        </p:spPr>
        <p:txBody>
          <a:bodyPr wrap="square" rtlCol="0">
            <a:spAutoFit/>
          </a:bodyPr>
          <a:lstStyle/>
          <a:p>
            <a:pPr algn="ctr"/>
            <a:r>
              <a:rPr lang="en-US" sz="3600" dirty="0">
                <a:latin typeface="Bell MT" panose="02020503060305020303" pitchFamily="18" charset="0"/>
              </a:rPr>
              <a:t> </a:t>
            </a:r>
            <a:r>
              <a:rPr lang="en-US" sz="3600" i="1" dirty="0">
                <a:latin typeface="Bell MT" panose="02020503060305020303" pitchFamily="18" charset="0"/>
              </a:rPr>
              <a:t>Protest any labels that turn people into things. </a:t>
            </a:r>
          </a:p>
          <a:p>
            <a:pPr algn="ctr"/>
            <a:r>
              <a:rPr lang="en-US" sz="3600" i="1" dirty="0">
                <a:latin typeface="Bell MT" panose="02020503060305020303" pitchFamily="18" charset="0"/>
              </a:rPr>
              <a:t>Words are important. </a:t>
            </a:r>
          </a:p>
          <a:p>
            <a:pPr algn="ctr"/>
            <a:r>
              <a:rPr lang="en-US" sz="3600" i="1" dirty="0">
                <a:latin typeface="Bell MT" panose="02020503060305020303" pitchFamily="18" charset="0"/>
              </a:rPr>
              <a:t>If you want to care for something, you call it a ‘flower;’ if you want to kill something, you call it a ‘weed.’ </a:t>
            </a:r>
            <a:endParaRPr lang="en-US" sz="3600" dirty="0">
              <a:latin typeface="Bell MT" panose="02020503060305020303" pitchFamily="18" charset="0"/>
            </a:endParaRP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23F5E9A-BEE4-4B8D-A739-C64A8D7C3828}"/>
              </a:ext>
            </a:extLst>
          </p:cNvPr>
          <p:cNvSpPr/>
          <p:nvPr/>
        </p:nvSpPr>
        <p:spPr>
          <a:xfrm>
            <a:off x="0" y="0"/>
            <a:ext cx="12192000" cy="602845"/>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2002B374-B1CD-447D-B8F1-58DC48D3EE4C}"/>
              </a:ext>
            </a:extLst>
          </p:cNvPr>
          <p:cNvSpPr txBox="1"/>
          <p:nvPr/>
        </p:nvSpPr>
        <p:spPr>
          <a:xfrm>
            <a:off x="402336" y="5457139"/>
            <a:ext cx="5693664" cy="800219"/>
          </a:xfrm>
          <a:prstGeom prst="rect">
            <a:avLst/>
          </a:prstGeom>
          <a:noFill/>
        </p:spPr>
        <p:txBody>
          <a:bodyPr wrap="square" rtlCol="0">
            <a:spAutoFit/>
          </a:bodyPr>
          <a:lstStyle/>
          <a:p>
            <a:r>
              <a:rPr lang="en-US" sz="1400" dirty="0"/>
              <a:t>From www.samhsa.gov/capt/sites/default/files/resources/sud-stigma-tool.pdf</a:t>
            </a:r>
          </a:p>
          <a:p>
            <a:endParaRPr lang="en-US" dirty="0"/>
          </a:p>
        </p:txBody>
      </p:sp>
    </p:spTree>
    <p:extLst>
      <p:ext uri="{BB962C8B-B14F-4D97-AF65-F5344CB8AC3E}">
        <p14:creationId xmlns:p14="http://schemas.microsoft.com/office/powerpoint/2010/main" val="1751292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190500"/>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3" descr="https://pbs.twimg.com/media/ClAWk8HXIAAoWaO.jpg">
            <a:extLst>
              <a:ext uri="{FF2B5EF4-FFF2-40B4-BE49-F238E27FC236}">
                <a16:creationId xmlns:a16="http://schemas.microsoft.com/office/drawing/2014/main" id="{995DD02E-D139-4F16-8E5D-7D3A89EB119F}"/>
              </a:ext>
            </a:extLst>
          </p:cNvPr>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2957512" y="1188541"/>
            <a:ext cx="6596063" cy="4933156"/>
          </a:xfrm>
          <a:prstGeom prst="rect">
            <a:avLst/>
          </a:prstGeom>
          <a:noFill/>
          <a:ln>
            <a:noFill/>
          </a:ln>
        </p:spPr>
      </p:pic>
    </p:spTree>
    <p:extLst>
      <p:ext uri="{BB962C8B-B14F-4D97-AF65-F5344CB8AC3E}">
        <p14:creationId xmlns:p14="http://schemas.microsoft.com/office/powerpoint/2010/main" val="1324542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419100"/>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3" name="TextBox 2">
            <a:extLst>
              <a:ext uri="{FF2B5EF4-FFF2-40B4-BE49-F238E27FC236}">
                <a16:creationId xmlns:a16="http://schemas.microsoft.com/office/drawing/2014/main" id="{19FC5358-5763-4821-8FE9-773C8A0E95E1}"/>
              </a:ext>
            </a:extLst>
          </p:cNvPr>
          <p:cNvSpPr txBox="1"/>
          <p:nvPr/>
        </p:nvSpPr>
        <p:spPr>
          <a:xfrm>
            <a:off x="1445418" y="1309152"/>
            <a:ext cx="9577388" cy="461665"/>
          </a:xfrm>
          <a:prstGeom prst="rect">
            <a:avLst/>
          </a:prstGeom>
          <a:noFill/>
        </p:spPr>
        <p:txBody>
          <a:bodyPr wrap="square" rtlCol="0">
            <a:spAutoFit/>
          </a:bodyPr>
          <a:lstStyle/>
          <a:p>
            <a:pPr marL="457200" indent="-457200">
              <a:buClr>
                <a:srgbClr val="53194C"/>
              </a:buClr>
              <a:buFont typeface="Wingdings" panose="05000000000000000000" pitchFamily="2" charset="2"/>
              <a:buChar char="§"/>
            </a:pPr>
            <a:r>
              <a:rPr lang="en-US" sz="2400" b="1" dirty="0">
                <a:latin typeface="Bell MT" panose="02020503060305020303" pitchFamily="18" charset="0"/>
              </a:rPr>
              <a:t>Are you using “person first” </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2317908-4475-4EF6-9FCF-9CF300A2422A}"/>
              </a:ext>
            </a:extLst>
          </p:cNvPr>
          <p:cNvSpPr/>
          <p:nvPr/>
        </p:nvSpPr>
        <p:spPr>
          <a:xfrm>
            <a:off x="1042987" y="1770817"/>
            <a:ext cx="9215438" cy="1938992"/>
          </a:xfrm>
          <a:prstGeom prst="rect">
            <a:avLst/>
          </a:prstGeom>
        </p:spPr>
        <p:txBody>
          <a:bodyPr wrap="square">
            <a:spAutoFit/>
          </a:bodyPr>
          <a:lstStyle/>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Person first language (for example, reference to “a person with substance use disorder”) suggests that the person has a problem that can be addressed. </a:t>
            </a:r>
          </a:p>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By contrast, calling someone a “drug abuser” implies that the person is the problem. </a:t>
            </a:r>
          </a:p>
        </p:txBody>
      </p:sp>
      <p:sp>
        <p:nvSpPr>
          <p:cNvPr id="7" name="TextBox 6">
            <a:extLst>
              <a:ext uri="{FF2B5EF4-FFF2-40B4-BE49-F238E27FC236}">
                <a16:creationId xmlns:a16="http://schemas.microsoft.com/office/drawing/2014/main" id="{6E5B4763-ED14-48EB-B386-412B59B0C8C9}"/>
              </a:ext>
            </a:extLst>
          </p:cNvPr>
          <p:cNvSpPr txBox="1"/>
          <p:nvPr/>
        </p:nvSpPr>
        <p:spPr>
          <a:xfrm>
            <a:off x="351130" y="5215738"/>
            <a:ext cx="5691225" cy="738664"/>
          </a:xfrm>
          <a:prstGeom prst="rect">
            <a:avLst/>
          </a:prstGeom>
          <a:noFill/>
        </p:spPr>
        <p:txBody>
          <a:bodyPr wrap="square" rtlCol="0">
            <a:spAutoFit/>
          </a:bodyPr>
          <a:lstStyle/>
          <a:p>
            <a:r>
              <a:rPr lang="en-US" sz="1400" dirty="0"/>
              <a:t>From www.samhsa.gov/capt/sites/default/files/resources/sud-stigma-tool.pdf</a:t>
            </a:r>
          </a:p>
          <a:p>
            <a:endParaRPr lang="en-US" sz="1400" dirty="0"/>
          </a:p>
        </p:txBody>
      </p:sp>
    </p:spTree>
    <p:extLst>
      <p:ext uri="{BB962C8B-B14F-4D97-AF65-F5344CB8AC3E}">
        <p14:creationId xmlns:p14="http://schemas.microsoft.com/office/powerpoint/2010/main" val="1639284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419100"/>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3" name="TextBox 2">
            <a:extLst>
              <a:ext uri="{FF2B5EF4-FFF2-40B4-BE49-F238E27FC236}">
                <a16:creationId xmlns:a16="http://schemas.microsoft.com/office/drawing/2014/main" id="{19FC5358-5763-4821-8FE9-773C8A0E95E1}"/>
              </a:ext>
            </a:extLst>
          </p:cNvPr>
          <p:cNvSpPr txBox="1"/>
          <p:nvPr/>
        </p:nvSpPr>
        <p:spPr>
          <a:xfrm>
            <a:off x="1445418" y="1309152"/>
            <a:ext cx="9577388" cy="461665"/>
          </a:xfrm>
          <a:prstGeom prst="rect">
            <a:avLst/>
          </a:prstGeom>
          <a:noFill/>
        </p:spPr>
        <p:txBody>
          <a:bodyPr wrap="square" rtlCol="0">
            <a:spAutoFit/>
          </a:bodyPr>
          <a:lstStyle/>
          <a:p>
            <a:pPr marL="457200" indent="-457200">
              <a:buClr>
                <a:srgbClr val="53194C"/>
              </a:buClr>
              <a:buFont typeface="Wingdings" panose="05000000000000000000" pitchFamily="2" charset="2"/>
              <a:buChar char="§"/>
            </a:pPr>
            <a:r>
              <a:rPr lang="en-US" sz="2400" b="1" dirty="0">
                <a:latin typeface="Bell MT" panose="02020503060305020303" pitchFamily="18" charset="0"/>
              </a:rPr>
              <a:t>Are you conflating substance use and substance use disorder?</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2317908-4475-4EF6-9FCF-9CF300A2422A}"/>
              </a:ext>
            </a:extLst>
          </p:cNvPr>
          <p:cNvSpPr/>
          <p:nvPr/>
        </p:nvSpPr>
        <p:spPr>
          <a:xfrm>
            <a:off x="1052512" y="1900120"/>
            <a:ext cx="9215438" cy="3785652"/>
          </a:xfrm>
          <a:prstGeom prst="rect">
            <a:avLst/>
          </a:prstGeom>
        </p:spPr>
        <p:txBody>
          <a:bodyPr wrap="square">
            <a:spAutoFit/>
          </a:bodyPr>
          <a:lstStyle/>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While some substance use may be illegal or unhealthy, we should limit language about substance use disorders exclusively to situations where a clinical diagnosis has been made. </a:t>
            </a:r>
          </a:p>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For prevention practitioners, keeping this distinction clear is key to avoid perpetuating stigmas associated with substance use. For example, a person who has used heroin should not be targeted in the language of a prevention effort aimed at people who meet the clinical definition of opioid addiction or dependence. </a:t>
            </a:r>
          </a:p>
        </p:txBody>
      </p:sp>
    </p:spTree>
    <p:extLst>
      <p:ext uri="{BB962C8B-B14F-4D97-AF65-F5344CB8AC3E}">
        <p14:creationId xmlns:p14="http://schemas.microsoft.com/office/powerpoint/2010/main" val="44880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50A60-054A-49C9-8306-A7FCF053F91A}"/>
              </a:ext>
            </a:extLst>
          </p:cNvPr>
          <p:cNvSpPr>
            <a:spLocks noGrp="1"/>
          </p:cNvSpPr>
          <p:nvPr>
            <p:ph type="title"/>
          </p:nvPr>
        </p:nvSpPr>
        <p:spPr>
          <a:xfrm>
            <a:off x="428626" y="275762"/>
            <a:ext cx="4285988" cy="1325563"/>
          </a:xfrm>
        </p:spPr>
        <p:txBody>
          <a:bodyPr/>
          <a:lstStyle/>
          <a:p>
            <a:r>
              <a:rPr lang="en-US" b="1" dirty="0">
                <a:latin typeface="Bell MT" panose="02020503060305020303" pitchFamily="18" charset="0"/>
              </a:rPr>
              <a:t>What is Stigma?</a:t>
            </a:r>
          </a:p>
        </p:txBody>
      </p:sp>
      <p:sp>
        <p:nvSpPr>
          <p:cNvPr id="5" name="Rectangle 4">
            <a:extLst>
              <a:ext uri="{FF2B5EF4-FFF2-40B4-BE49-F238E27FC236}">
                <a16:creationId xmlns:a16="http://schemas.microsoft.com/office/drawing/2014/main" id="{4ECC328B-27BC-4C03-B10C-8351871B14A0}"/>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hord 5">
            <a:extLst>
              <a:ext uri="{FF2B5EF4-FFF2-40B4-BE49-F238E27FC236}">
                <a16:creationId xmlns:a16="http://schemas.microsoft.com/office/drawing/2014/main" id="{FB174E43-8FDD-4130-961B-D7EC45786759}"/>
              </a:ext>
            </a:extLst>
          </p:cNvPr>
          <p:cNvSpPr/>
          <p:nvPr/>
        </p:nvSpPr>
        <p:spPr>
          <a:xfrm rot="365545">
            <a:off x="10119319" y="35888"/>
            <a:ext cx="3476625" cy="3101975"/>
          </a:xfrm>
          <a:prstGeom prst="chord">
            <a:avLst>
              <a:gd name="adj1" fmla="val 4356112"/>
              <a:gd name="adj2" fmla="val 16530739"/>
            </a:avLst>
          </a:prstGeom>
          <a:solidFill>
            <a:srgbClr val="53194C">
              <a:alpha val="84000"/>
            </a:srgbClr>
          </a:solidFill>
          <a:ln>
            <a:solidFill>
              <a:srgbClr val="53194C">
                <a:alpha val="1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Chord 6">
            <a:extLst>
              <a:ext uri="{FF2B5EF4-FFF2-40B4-BE49-F238E27FC236}">
                <a16:creationId xmlns:a16="http://schemas.microsoft.com/office/drawing/2014/main" id="{2C9BFAC0-FFCC-4038-890A-3C267880A15E}"/>
              </a:ext>
            </a:extLst>
          </p:cNvPr>
          <p:cNvSpPr/>
          <p:nvPr/>
        </p:nvSpPr>
        <p:spPr>
          <a:xfrm rot="16756733">
            <a:off x="8834437" y="-1305352"/>
            <a:ext cx="3476625" cy="3101975"/>
          </a:xfrm>
          <a:prstGeom prst="chord">
            <a:avLst>
              <a:gd name="adj1" fmla="val 4349189"/>
              <a:gd name="adj2" fmla="val 16154816"/>
            </a:avLst>
          </a:prstGeom>
          <a:pattFill prst="ltHorz">
            <a:fgClr>
              <a:srgbClr val="A8C278"/>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0D92A5EB-D6BE-41B1-AC21-C0EC187EF7F0}"/>
              </a:ext>
            </a:extLst>
          </p:cNvPr>
          <p:cNvSpPr txBox="1"/>
          <p:nvPr/>
        </p:nvSpPr>
        <p:spPr>
          <a:xfrm>
            <a:off x="428625" y="1466790"/>
            <a:ext cx="3724275" cy="769441"/>
          </a:xfrm>
          <a:prstGeom prst="rect">
            <a:avLst/>
          </a:prstGeom>
          <a:noFill/>
        </p:spPr>
        <p:txBody>
          <a:bodyPr wrap="square" rtlCol="0">
            <a:spAutoFit/>
          </a:bodyPr>
          <a:lstStyle/>
          <a:p>
            <a:r>
              <a:rPr lang="en-US" sz="2200" dirty="0">
                <a:latin typeface="Bell MT" panose="02020503060305020303" pitchFamily="18" charset="0"/>
              </a:rPr>
              <a:t>/ˈ</a:t>
            </a:r>
            <a:r>
              <a:rPr lang="en-US" sz="2200" dirty="0" err="1">
                <a:latin typeface="Bell MT" panose="02020503060305020303" pitchFamily="18" charset="0"/>
              </a:rPr>
              <a:t>stiɡmə</a:t>
            </a:r>
            <a:r>
              <a:rPr lang="en-US" sz="2200" dirty="0">
                <a:latin typeface="Bell MT" panose="02020503060305020303" pitchFamily="18" charset="0"/>
              </a:rPr>
              <a:t>/</a:t>
            </a:r>
          </a:p>
          <a:p>
            <a:r>
              <a:rPr lang="en-US" sz="2200" i="1" dirty="0">
                <a:latin typeface="Bell MT" panose="02020503060305020303" pitchFamily="18" charset="0"/>
              </a:rPr>
              <a:t>noun</a:t>
            </a:r>
            <a:endParaRPr lang="en-US" sz="2200" dirty="0">
              <a:latin typeface="Bell MT" panose="02020503060305020303" pitchFamily="18" charset="0"/>
            </a:endParaRPr>
          </a:p>
        </p:txBody>
      </p:sp>
      <p:sp>
        <p:nvSpPr>
          <p:cNvPr id="9" name="TextBox 8">
            <a:extLst>
              <a:ext uri="{FF2B5EF4-FFF2-40B4-BE49-F238E27FC236}">
                <a16:creationId xmlns:a16="http://schemas.microsoft.com/office/drawing/2014/main" id="{B3C4CC88-7BDB-4A38-B173-CD0A4D9FF20F}"/>
              </a:ext>
            </a:extLst>
          </p:cNvPr>
          <p:cNvSpPr txBox="1"/>
          <p:nvPr/>
        </p:nvSpPr>
        <p:spPr>
          <a:xfrm>
            <a:off x="428625" y="2211284"/>
            <a:ext cx="7724776" cy="830997"/>
          </a:xfrm>
          <a:prstGeom prst="rect">
            <a:avLst/>
          </a:prstGeom>
          <a:noFill/>
        </p:spPr>
        <p:txBody>
          <a:bodyPr wrap="square" rtlCol="0">
            <a:spAutoFit/>
          </a:bodyPr>
          <a:lstStyle/>
          <a:p>
            <a:r>
              <a:rPr lang="en-US" sz="2400" dirty="0">
                <a:latin typeface="Bell MT" panose="02020503060305020303" pitchFamily="18" charset="0"/>
              </a:rPr>
              <a:t>1. a mark of disgrace or infamy, a stain or reproach, as on one’s reputation.</a:t>
            </a:r>
          </a:p>
        </p:txBody>
      </p:sp>
    </p:spTree>
    <p:extLst>
      <p:ext uri="{BB962C8B-B14F-4D97-AF65-F5344CB8AC3E}">
        <p14:creationId xmlns:p14="http://schemas.microsoft.com/office/powerpoint/2010/main" val="4206092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419100"/>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3" name="TextBox 2">
            <a:extLst>
              <a:ext uri="{FF2B5EF4-FFF2-40B4-BE49-F238E27FC236}">
                <a16:creationId xmlns:a16="http://schemas.microsoft.com/office/drawing/2014/main" id="{19FC5358-5763-4821-8FE9-773C8A0E95E1}"/>
              </a:ext>
            </a:extLst>
          </p:cNvPr>
          <p:cNvSpPr txBox="1"/>
          <p:nvPr/>
        </p:nvSpPr>
        <p:spPr>
          <a:xfrm>
            <a:off x="1626393" y="1383268"/>
            <a:ext cx="9577388" cy="830997"/>
          </a:xfrm>
          <a:prstGeom prst="rect">
            <a:avLst/>
          </a:prstGeom>
          <a:noFill/>
        </p:spPr>
        <p:txBody>
          <a:bodyPr wrap="square" rtlCol="0">
            <a:spAutoFit/>
          </a:bodyPr>
          <a:lstStyle/>
          <a:p>
            <a:pPr marL="457200" indent="-457200">
              <a:buClr>
                <a:srgbClr val="53194C"/>
              </a:buClr>
              <a:buFont typeface="Wingdings" panose="05000000000000000000" pitchFamily="2" charset="2"/>
              <a:buChar char="§"/>
            </a:pPr>
            <a:r>
              <a:rPr lang="en-US" sz="2400" b="1" dirty="0">
                <a:latin typeface="Bell MT" panose="02020503060305020303" pitchFamily="18" charset="0"/>
              </a:rPr>
              <a:t>Are you using technical language with a single, clear meaning instead of colloquialisms or words with inconsistent definitions? </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2317908-4475-4EF6-9FCF-9CF300A2422A}"/>
              </a:ext>
            </a:extLst>
          </p:cNvPr>
          <p:cNvSpPr/>
          <p:nvPr/>
        </p:nvSpPr>
        <p:spPr>
          <a:xfrm>
            <a:off x="1195387" y="2263974"/>
            <a:ext cx="9215438" cy="3416320"/>
          </a:xfrm>
          <a:prstGeom prst="rect">
            <a:avLst/>
          </a:prstGeom>
        </p:spPr>
        <p:txBody>
          <a:bodyPr wrap="square">
            <a:spAutoFit/>
          </a:bodyPr>
          <a:lstStyle/>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Consider the difference between the terms “negative urine drug screen” and “clean urine.” The first is a clear description of test results; the second a value-laden term that implies drug use creates “dirty” urine. </a:t>
            </a:r>
          </a:p>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Similarly, “pharmacotherapy for opioid use disorder” is a technical term for medications that can be used to treat an illness, while “substitution/replacement treatment” falsely implies that one opioid is being substituted for another, perpetuating the stigma of “once an addict, always an addict.” </a:t>
            </a:r>
          </a:p>
        </p:txBody>
      </p:sp>
      <p:sp>
        <p:nvSpPr>
          <p:cNvPr id="6" name="TextBox 5">
            <a:extLst>
              <a:ext uri="{FF2B5EF4-FFF2-40B4-BE49-F238E27FC236}">
                <a16:creationId xmlns:a16="http://schemas.microsoft.com/office/drawing/2014/main" id="{788DD8C8-B39D-4728-8A63-41210DA1D916}"/>
              </a:ext>
            </a:extLst>
          </p:cNvPr>
          <p:cNvSpPr txBox="1"/>
          <p:nvPr/>
        </p:nvSpPr>
        <p:spPr>
          <a:xfrm>
            <a:off x="209988" y="5730003"/>
            <a:ext cx="5610758" cy="738664"/>
          </a:xfrm>
          <a:prstGeom prst="rect">
            <a:avLst/>
          </a:prstGeom>
          <a:noFill/>
        </p:spPr>
        <p:txBody>
          <a:bodyPr wrap="square" rtlCol="0">
            <a:spAutoFit/>
          </a:bodyPr>
          <a:lstStyle/>
          <a:p>
            <a:r>
              <a:rPr lang="en-US" sz="1400" dirty="0"/>
              <a:t>From www.samhsa.gov/capt/sites/default/files/resources/sud-stigma-tool.pdf</a:t>
            </a:r>
          </a:p>
          <a:p>
            <a:endParaRPr lang="en-US" sz="1400" dirty="0"/>
          </a:p>
        </p:txBody>
      </p:sp>
    </p:spTree>
    <p:extLst>
      <p:ext uri="{BB962C8B-B14F-4D97-AF65-F5344CB8AC3E}">
        <p14:creationId xmlns:p14="http://schemas.microsoft.com/office/powerpoint/2010/main" val="1307414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329811"/>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3" name="TextBox 2">
            <a:extLst>
              <a:ext uri="{FF2B5EF4-FFF2-40B4-BE49-F238E27FC236}">
                <a16:creationId xmlns:a16="http://schemas.microsoft.com/office/drawing/2014/main" id="{19FC5358-5763-4821-8FE9-773C8A0E95E1}"/>
              </a:ext>
            </a:extLst>
          </p:cNvPr>
          <p:cNvSpPr txBox="1"/>
          <p:nvPr/>
        </p:nvSpPr>
        <p:spPr>
          <a:xfrm>
            <a:off x="1626393" y="1282987"/>
            <a:ext cx="9577388" cy="461665"/>
          </a:xfrm>
          <a:prstGeom prst="rect">
            <a:avLst/>
          </a:prstGeom>
          <a:noFill/>
        </p:spPr>
        <p:txBody>
          <a:bodyPr wrap="square" rtlCol="0">
            <a:spAutoFit/>
          </a:bodyPr>
          <a:lstStyle/>
          <a:p>
            <a:pPr marL="457200" indent="-457200">
              <a:buClr>
                <a:srgbClr val="53194C"/>
              </a:buClr>
              <a:buFont typeface="Wingdings" panose="05000000000000000000" pitchFamily="2" charset="2"/>
              <a:buChar char="§"/>
            </a:pPr>
            <a:r>
              <a:rPr lang="en-US" sz="2400" b="1" dirty="0">
                <a:latin typeface="Bell MT" panose="02020503060305020303" pitchFamily="18" charset="0"/>
              </a:rPr>
              <a:t>Are you using sensational or fear-based words?</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2317908-4475-4EF6-9FCF-9CF300A2422A}"/>
              </a:ext>
            </a:extLst>
          </p:cNvPr>
          <p:cNvSpPr/>
          <p:nvPr/>
        </p:nvSpPr>
        <p:spPr>
          <a:xfrm>
            <a:off x="1195387" y="1744652"/>
            <a:ext cx="9215438" cy="3785652"/>
          </a:xfrm>
          <a:prstGeom prst="rect">
            <a:avLst/>
          </a:prstGeom>
        </p:spPr>
        <p:txBody>
          <a:bodyPr wrap="square">
            <a:spAutoFit/>
          </a:bodyPr>
          <a:lstStyle/>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Prevention practitioners often walk a fine line between wanting to inspire action and inadvertently inflating the burden of illness and associated consequences due to a health issue. </a:t>
            </a:r>
          </a:p>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Referring to emerging drug threats as “newer,” “bigger,” “scarier,” or “unlike anything ever seen before” can be perceived as inauthentic by people who use those substances. It further compounds stigma by conveying the message that anyone who uses such a “terrible” substance is stupid, dangerous, or illogical. </a:t>
            </a:r>
          </a:p>
        </p:txBody>
      </p:sp>
      <p:sp>
        <p:nvSpPr>
          <p:cNvPr id="6" name="TextBox 5">
            <a:extLst>
              <a:ext uri="{FF2B5EF4-FFF2-40B4-BE49-F238E27FC236}">
                <a16:creationId xmlns:a16="http://schemas.microsoft.com/office/drawing/2014/main" id="{3A053559-5242-413C-9208-8F77B886F05D}"/>
              </a:ext>
            </a:extLst>
          </p:cNvPr>
          <p:cNvSpPr txBox="1"/>
          <p:nvPr/>
        </p:nvSpPr>
        <p:spPr>
          <a:xfrm>
            <a:off x="387705" y="5591859"/>
            <a:ext cx="5708294" cy="800219"/>
          </a:xfrm>
          <a:prstGeom prst="rect">
            <a:avLst/>
          </a:prstGeom>
          <a:noFill/>
        </p:spPr>
        <p:txBody>
          <a:bodyPr wrap="square" rtlCol="0">
            <a:spAutoFit/>
          </a:bodyPr>
          <a:lstStyle/>
          <a:p>
            <a:r>
              <a:rPr lang="en-US" sz="1400" dirty="0"/>
              <a:t>From www.samhsa.gov/capt/sites/default/files/resources/sud-stigma-tool.pdf</a:t>
            </a:r>
          </a:p>
          <a:p>
            <a:endParaRPr lang="en-US" dirty="0"/>
          </a:p>
        </p:txBody>
      </p:sp>
    </p:spTree>
    <p:extLst>
      <p:ext uri="{BB962C8B-B14F-4D97-AF65-F5344CB8AC3E}">
        <p14:creationId xmlns:p14="http://schemas.microsoft.com/office/powerpoint/2010/main" val="2692162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5BD391-6EE3-4BE7-A809-5A17279D4C98}"/>
              </a:ext>
            </a:extLst>
          </p:cNvPr>
          <p:cNvSpPr txBox="1"/>
          <p:nvPr/>
        </p:nvSpPr>
        <p:spPr>
          <a:xfrm>
            <a:off x="1195387" y="329811"/>
            <a:ext cx="9801225" cy="769441"/>
          </a:xfrm>
          <a:prstGeom prst="rect">
            <a:avLst/>
          </a:prstGeom>
          <a:noFill/>
        </p:spPr>
        <p:txBody>
          <a:bodyPr wrap="square" rtlCol="0">
            <a:spAutoFit/>
          </a:bodyPr>
          <a:lstStyle/>
          <a:p>
            <a:pPr algn="ctr"/>
            <a:r>
              <a:rPr lang="en-US" sz="4400" b="1" dirty="0">
                <a:latin typeface="Bell MT" panose="02020503060305020303" pitchFamily="18" charset="0"/>
              </a:rPr>
              <a:t>Language Matters: Check Yourself</a:t>
            </a:r>
          </a:p>
        </p:txBody>
      </p:sp>
      <p:sp>
        <p:nvSpPr>
          <p:cNvPr id="3" name="TextBox 2">
            <a:extLst>
              <a:ext uri="{FF2B5EF4-FFF2-40B4-BE49-F238E27FC236}">
                <a16:creationId xmlns:a16="http://schemas.microsoft.com/office/drawing/2014/main" id="{19FC5358-5763-4821-8FE9-773C8A0E95E1}"/>
              </a:ext>
            </a:extLst>
          </p:cNvPr>
          <p:cNvSpPr txBox="1"/>
          <p:nvPr/>
        </p:nvSpPr>
        <p:spPr>
          <a:xfrm>
            <a:off x="1626393" y="1282987"/>
            <a:ext cx="9577388" cy="1200329"/>
          </a:xfrm>
          <a:prstGeom prst="rect">
            <a:avLst/>
          </a:prstGeom>
          <a:noFill/>
        </p:spPr>
        <p:txBody>
          <a:bodyPr wrap="square" rtlCol="0">
            <a:spAutoFit/>
          </a:bodyPr>
          <a:lstStyle/>
          <a:p>
            <a:pPr marL="457200" indent="-457200">
              <a:buClr>
                <a:srgbClr val="53194C"/>
              </a:buClr>
              <a:buFont typeface="Wingdings" panose="05000000000000000000" pitchFamily="2" charset="2"/>
              <a:buChar char="§"/>
            </a:pPr>
            <a:r>
              <a:rPr lang="en-US" sz="2400" b="1" dirty="0">
                <a:latin typeface="Bell MT" panose="02020503060305020303" pitchFamily="18" charset="0"/>
              </a:rPr>
              <a:t>Train staff on issues related to substance use and stigma, including the important negative health and community outcomes related to perpetuating stigma. </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2317908-4475-4EF6-9FCF-9CF300A2422A}"/>
              </a:ext>
            </a:extLst>
          </p:cNvPr>
          <p:cNvSpPr/>
          <p:nvPr/>
        </p:nvSpPr>
        <p:spPr>
          <a:xfrm>
            <a:off x="1195387" y="2483316"/>
            <a:ext cx="9215438" cy="2677656"/>
          </a:xfrm>
          <a:prstGeom prst="rect">
            <a:avLst/>
          </a:prstGeom>
        </p:spPr>
        <p:txBody>
          <a:bodyPr wrap="square">
            <a:spAutoFit/>
          </a:bodyPr>
          <a:lstStyle/>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Focus on the inadvertent ways that staff may be perpetuating stigma in day-to-day conversation. </a:t>
            </a:r>
          </a:p>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Ask them to think about the perceptions they hold of people with substance use disorders and the words and language they use in discussing individuals or cases. </a:t>
            </a:r>
          </a:p>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How can they explore alternative language? How can they adopt this alternative language? </a:t>
            </a:r>
          </a:p>
        </p:txBody>
      </p:sp>
      <p:sp>
        <p:nvSpPr>
          <p:cNvPr id="6" name="TextBox 5">
            <a:extLst>
              <a:ext uri="{FF2B5EF4-FFF2-40B4-BE49-F238E27FC236}">
                <a16:creationId xmlns:a16="http://schemas.microsoft.com/office/drawing/2014/main" id="{F3939115-6D71-489D-A4BE-0E3C04AF1F09}"/>
              </a:ext>
            </a:extLst>
          </p:cNvPr>
          <p:cNvSpPr txBox="1"/>
          <p:nvPr/>
        </p:nvSpPr>
        <p:spPr>
          <a:xfrm>
            <a:off x="285293" y="5503097"/>
            <a:ext cx="6269126" cy="523220"/>
          </a:xfrm>
          <a:prstGeom prst="rect">
            <a:avLst/>
          </a:prstGeom>
          <a:noFill/>
        </p:spPr>
        <p:txBody>
          <a:bodyPr wrap="square" rtlCol="0">
            <a:spAutoFit/>
          </a:bodyPr>
          <a:lstStyle/>
          <a:p>
            <a:r>
              <a:rPr lang="en-US" sz="1400" dirty="0"/>
              <a:t>From www.samhsa.gov/capt/sites/default/files/resources/sud-stigma-tool.pdf</a:t>
            </a:r>
          </a:p>
          <a:p>
            <a:endParaRPr lang="en-US" sz="1400" dirty="0"/>
          </a:p>
        </p:txBody>
      </p:sp>
    </p:spTree>
    <p:extLst>
      <p:ext uri="{BB962C8B-B14F-4D97-AF65-F5344CB8AC3E}">
        <p14:creationId xmlns:p14="http://schemas.microsoft.com/office/powerpoint/2010/main" val="2888745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6CF0C1-F278-42F0-888F-EEC18F934DB5}"/>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hord 2">
            <a:extLst>
              <a:ext uri="{FF2B5EF4-FFF2-40B4-BE49-F238E27FC236}">
                <a16:creationId xmlns:a16="http://schemas.microsoft.com/office/drawing/2014/main" id="{C9DA4BA7-982E-416B-9A2B-8560505A3696}"/>
              </a:ext>
            </a:extLst>
          </p:cNvPr>
          <p:cNvSpPr/>
          <p:nvPr/>
        </p:nvSpPr>
        <p:spPr>
          <a:xfrm rot="565611">
            <a:off x="10169569" y="19800"/>
            <a:ext cx="3531888" cy="3101975"/>
          </a:xfrm>
          <a:prstGeom prst="chord">
            <a:avLst>
              <a:gd name="adj1" fmla="val 4349189"/>
              <a:gd name="adj2" fmla="val 16154816"/>
            </a:avLst>
          </a:prstGeom>
          <a:solidFill>
            <a:srgbClr val="55A5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hord 3">
            <a:extLst>
              <a:ext uri="{FF2B5EF4-FFF2-40B4-BE49-F238E27FC236}">
                <a16:creationId xmlns:a16="http://schemas.microsoft.com/office/drawing/2014/main" id="{C63E509F-9D7E-499A-B772-5A8A4C523464}"/>
              </a:ext>
            </a:extLst>
          </p:cNvPr>
          <p:cNvSpPr/>
          <p:nvPr/>
        </p:nvSpPr>
        <p:spPr>
          <a:xfrm rot="16766133">
            <a:off x="8864642" y="-1338482"/>
            <a:ext cx="3531888" cy="3101975"/>
          </a:xfrm>
          <a:prstGeom prst="chord">
            <a:avLst>
              <a:gd name="adj1" fmla="val 4349189"/>
              <a:gd name="adj2" fmla="val 16154816"/>
            </a:avLst>
          </a:prstGeom>
          <a:solidFill>
            <a:srgbClr val="A8C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10FB0F26-E644-4D8D-8297-6358D00657F1}"/>
              </a:ext>
            </a:extLst>
          </p:cNvPr>
          <p:cNvSpPr txBox="1"/>
          <p:nvPr/>
        </p:nvSpPr>
        <p:spPr>
          <a:xfrm>
            <a:off x="-109538" y="282186"/>
            <a:ext cx="9801225" cy="1446550"/>
          </a:xfrm>
          <a:prstGeom prst="rect">
            <a:avLst/>
          </a:prstGeom>
          <a:noFill/>
        </p:spPr>
        <p:txBody>
          <a:bodyPr wrap="square" rtlCol="0">
            <a:spAutoFit/>
          </a:bodyPr>
          <a:lstStyle/>
          <a:p>
            <a:pPr algn="ctr"/>
            <a:r>
              <a:rPr lang="en-US" sz="4400" b="1" dirty="0">
                <a:latin typeface="Bell MT" panose="02020503060305020303" pitchFamily="18" charset="0"/>
              </a:rPr>
              <a:t>Policy Recommendations for Addressing Stigma &amp; Discrimination</a:t>
            </a:r>
          </a:p>
        </p:txBody>
      </p:sp>
      <p:sp>
        <p:nvSpPr>
          <p:cNvPr id="6" name="TextBox 5">
            <a:extLst>
              <a:ext uri="{FF2B5EF4-FFF2-40B4-BE49-F238E27FC236}">
                <a16:creationId xmlns:a16="http://schemas.microsoft.com/office/drawing/2014/main" id="{AC0B27A2-30F3-455B-9B8E-2491D4CD9A34}"/>
              </a:ext>
            </a:extLst>
          </p:cNvPr>
          <p:cNvSpPr txBox="1"/>
          <p:nvPr/>
        </p:nvSpPr>
        <p:spPr>
          <a:xfrm>
            <a:off x="464343" y="1848704"/>
            <a:ext cx="9577388" cy="3785652"/>
          </a:xfrm>
          <a:prstGeom prst="rect">
            <a:avLst/>
          </a:prstGeom>
          <a:noFill/>
        </p:spPr>
        <p:txBody>
          <a:bodyPr wrap="square" rtlCol="0">
            <a:spAutoFit/>
          </a:bodyPr>
          <a:lstStyle/>
          <a:p>
            <a:pPr marL="457200" indent="-457200">
              <a:buClr>
                <a:srgbClr val="53194C"/>
              </a:buClr>
              <a:buFont typeface="Wingdings" panose="05000000000000000000" pitchFamily="2" charset="2"/>
              <a:buChar char="§"/>
            </a:pPr>
            <a:r>
              <a:rPr lang="en-US" sz="2400" dirty="0">
                <a:latin typeface="Bell MT" panose="02020503060305020303" pitchFamily="18" charset="0"/>
              </a:rPr>
              <a:t>Provide meaningful insurance coverage for addiction treatment.</a:t>
            </a:r>
          </a:p>
          <a:p>
            <a:pPr>
              <a:buClr>
                <a:srgbClr val="53194C"/>
              </a:buClr>
            </a:pPr>
            <a:endParaRPr lang="en-US" sz="2400" dirty="0">
              <a:latin typeface="Bell MT" panose="02020503060305020303" pitchFamily="18" charset="0"/>
            </a:endParaRPr>
          </a:p>
          <a:p>
            <a:pPr marL="457200" indent="-457200">
              <a:buClr>
                <a:srgbClr val="53194C"/>
              </a:buClr>
              <a:buFont typeface="Wingdings" panose="05000000000000000000" pitchFamily="2" charset="2"/>
              <a:buChar char="§"/>
            </a:pPr>
            <a:r>
              <a:rPr lang="en-US" sz="2400" dirty="0">
                <a:latin typeface="Bell MT" panose="02020503060305020303" pitchFamily="18" charset="0"/>
              </a:rPr>
              <a:t>Enforce public and private insurance consumer protective requirements.</a:t>
            </a:r>
          </a:p>
          <a:p>
            <a:pPr>
              <a:buClr>
                <a:srgbClr val="53194C"/>
              </a:buClr>
            </a:pPr>
            <a:endParaRPr lang="en-US" sz="2400" dirty="0">
              <a:latin typeface="Bell MT" panose="02020503060305020303" pitchFamily="18" charset="0"/>
            </a:endParaRPr>
          </a:p>
          <a:p>
            <a:pPr marL="457200" indent="-457200">
              <a:buClr>
                <a:srgbClr val="53194C"/>
              </a:buClr>
              <a:buFont typeface="Wingdings" panose="05000000000000000000" pitchFamily="2" charset="2"/>
              <a:buChar char="§"/>
            </a:pPr>
            <a:r>
              <a:rPr lang="en-US" sz="2400" dirty="0">
                <a:latin typeface="Bell MT" panose="02020503060305020303" pitchFamily="18" charset="0"/>
              </a:rPr>
              <a:t>Support education and outreach to health care providers and criminal justice officials.</a:t>
            </a:r>
          </a:p>
          <a:p>
            <a:pPr>
              <a:buClr>
                <a:srgbClr val="53194C"/>
              </a:buClr>
            </a:pPr>
            <a:endParaRPr lang="en-US" sz="2400" dirty="0">
              <a:latin typeface="Bell MT" panose="02020503060305020303" pitchFamily="18" charset="0"/>
            </a:endParaRPr>
          </a:p>
          <a:p>
            <a:pPr marL="457200" indent="-457200">
              <a:buClr>
                <a:srgbClr val="53194C"/>
              </a:buClr>
              <a:buFont typeface="Wingdings" panose="05000000000000000000" pitchFamily="2" charset="2"/>
              <a:buChar char="§"/>
            </a:pPr>
            <a:r>
              <a:rPr lang="en-US" sz="2400" dirty="0">
                <a:latin typeface="Bell MT" panose="02020503060305020303" pitchFamily="18" charset="0"/>
              </a:rPr>
              <a:t>Treat justice-involved individuals.</a:t>
            </a:r>
          </a:p>
          <a:p>
            <a:pPr>
              <a:buClr>
                <a:srgbClr val="53194C"/>
              </a:buClr>
            </a:pPr>
            <a:endParaRPr lang="en-US" sz="2400" dirty="0">
              <a:latin typeface="Bell MT" panose="02020503060305020303" pitchFamily="18" charset="0"/>
            </a:endParaRPr>
          </a:p>
          <a:p>
            <a:pPr marL="457200" indent="-457200">
              <a:buClr>
                <a:srgbClr val="53194C"/>
              </a:buClr>
              <a:buFont typeface="Wingdings" panose="05000000000000000000" pitchFamily="2" charset="2"/>
              <a:buChar char="§"/>
            </a:pPr>
            <a:r>
              <a:rPr lang="en-US" sz="2400" dirty="0">
                <a:latin typeface="Bell MT" panose="02020503060305020303" pitchFamily="18" charset="0"/>
              </a:rPr>
              <a:t>Promote treatment and recovery over incarceration.</a:t>
            </a:r>
          </a:p>
        </p:txBody>
      </p:sp>
    </p:spTree>
    <p:extLst>
      <p:ext uri="{BB962C8B-B14F-4D97-AF65-F5344CB8AC3E}">
        <p14:creationId xmlns:p14="http://schemas.microsoft.com/office/powerpoint/2010/main" val="3865723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9FC5358-5763-4821-8FE9-773C8A0E95E1}"/>
              </a:ext>
            </a:extLst>
          </p:cNvPr>
          <p:cNvSpPr txBox="1"/>
          <p:nvPr/>
        </p:nvSpPr>
        <p:spPr>
          <a:xfrm>
            <a:off x="2006200" y="1803174"/>
            <a:ext cx="8179595" cy="1200329"/>
          </a:xfrm>
          <a:prstGeom prst="rect">
            <a:avLst/>
          </a:prstGeom>
          <a:noFill/>
        </p:spPr>
        <p:txBody>
          <a:bodyPr wrap="square" rtlCol="0">
            <a:spAutoFit/>
          </a:bodyPr>
          <a:lstStyle/>
          <a:p>
            <a:pPr algn="ctr"/>
            <a:r>
              <a:rPr lang="en-US" sz="2400" i="1" dirty="0">
                <a:latin typeface="Bell MT" panose="02020503060305020303" pitchFamily="18" charset="0"/>
              </a:rPr>
              <a:t>“There is no easy solution to the problem of stigma associated with drug addiction and its treatment…” </a:t>
            </a:r>
          </a:p>
          <a:p>
            <a:pPr algn="ctr"/>
            <a:r>
              <a:rPr lang="en-US" sz="2400" i="1" dirty="0">
                <a:latin typeface="Bell MT" panose="02020503060305020303" pitchFamily="18" charset="0"/>
              </a:rPr>
              <a:t>- </a:t>
            </a:r>
            <a:r>
              <a:rPr lang="en-US" sz="2400" dirty="0">
                <a:latin typeface="Bell MT" panose="02020503060305020303" pitchFamily="18" charset="0"/>
              </a:rPr>
              <a:t>Institute of Medicine </a:t>
            </a:r>
          </a:p>
        </p:txBody>
      </p:sp>
      <p:sp>
        <p:nvSpPr>
          <p:cNvPr id="4" name="Rectangle 3">
            <a:extLst>
              <a:ext uri="{FF2B5EF4-FFF2-40B4-BE49-F238E27FC236}">
                <a16:creationId xmlns:a16="http://schemas.microsoft.com/office/drawing/2014/main" id="{0EB809F5-F1FD-4074-829D-DB6B905EBFB9}"/>
              </a:ext>
            </a:extLst>
          </p:cNvPr>
          <p:cNvSpPr/>
          <p:nvPr/>
        </p:nvSpPr>
        <p:spPr>
          <a:xfrm>
            <a:off x="0" y="6255155"/>
            <a:ext cx="12192000" cy="602845"/>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D23F5E9A-BEE4-4B8D-A739-C64A8D7C3828}"/>
              </a:ext>
            </a:extLst>
          </p:cNvPr>
          <p:cNvSpPr/>
          <p:nvPr/>
        </p:nvSpPr>
        <p:spPr>
          <a:xfrm>
            <a:off x="0" y="0"/>
            <a:ext cx="12192000" cy="602845"/>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48712BAB-2092-4A6C-A7E6-A90A973B2F1B}"/>
              </a:ext>
            </a:extLst>
          </p:cNvPr>
          <p:cNvSpPr/>
          <p:nvPr/>
        </p:nvSpPr>
        <p:spPr>
          <a:xfrm>
            <a:off x="1866897" y="3740376"/>
            <a:ext cx="8458200" cy="1200329"/>
          </a:xfrm>
          <a:prstGeom prst="rect">
            <a:avLst/>
          </a:prstGeom>
        </p:spPr>
        <p:txBody>
          <a:bodyPr wrap="square">
            <a:spAutoFit/>
          </a:bodyPr>
          <a:lstStyle/>
          <a:p>
            <a:pPr algn="ctr"/>
            <a:r>
              <a:rPr lang="en-US" sz="2400" i="1" dirty="0">
                <a:latin typeface="Bell MT" panose="02020503060305020303" pitchFamily="18" charset="0"/>
              </a:rPr>
              <a:t>“…The sense of stigma is most likely to diminish as a result of public education and broader acceptance of addiction as a treatable disease.”</a:t>
            </a:r>
            <a:br>
              <a:rPr lang="en-US" sz="2400" i="1" dirty="0">
                <a:latin typeface="Bell MT" panose="02020503060305020303" pitchFamily="18" charset="0"/>
              </a:rPr>
            </a:br>
            <a:r>
              <a:rPr lang="en-US" sz="2400" i="1" dirty="0">
                <a:latin typeface="Bell MT" panose="02020503060305020303" pitchFamily="18" charset="0"/>
              </a:rPr>
              <a:t>-</a:t>
            </a:r>
            <a:r>
              <a:rPr lang="en-US" sz="2400" dirty="0">
                <a:latin typeface="Bell MT" panose="02020503060305020303" pitchFamily="18" charset="0"/>
              </a:rPr>
              <a:t>Institute of Medicine</a:t>
            </a:r>
          </a:p>
        </p:txBody>
      </p:sp>
    </p:spTree>
    <p:extLst>
      <p:ext uri="{BB962C8B-B14F-4D97-AF65-F5344CB8AC3E}">
        <p14:creationId xmlns:p14="http://schemas.microsoft.com/office/powerpoint/2010/main" val="1827371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C57F6BBB-6D33-4D78-A7AC-4CF8591FDC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962325"/>
            <a:ext cx="12086871" cy="2693566"/>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
        <p:nvSpPr>
          <p:cNvPr id="3" name="Rectangle 2">
            <a:extLst>
              <a:ext uri="{FF2B5EF4-FFF2-40B4-BE49-F238E27FC236}">
                <a16:creationId xmlns:a16="http://schemas.microsoft.com/office/drawing/2014/main" id="{2EC66437-2AA5-44DE-AD28-200FD257BED2}"/>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8D669766-F1B1-4705-AC01-F0EBC4950495}"/>
              </a:ext>
            </a:extLst>
          </p:cNvPr>
          <p:cNvSpPr/>
          <p:nvPr/>
        </p:nvSpPr>
        <p:spPr>
          <a:xfrm>
            <a:off x="0" y="-90464"/>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388AEB77-B506-4252-A365-0F3187F28CF0}"/>
              </a:ext>
            </a:extLst>
          </p:cNvPr>
          <p:cNvSpPr txBox="1"/>
          <p:nvPr/>
        </p:nvSpPr>
        <p:spPr>
          <a:xfrm>
            <a:off x="226771" y="5640019"/>
            <a:ext cx="5869229" cy="584775"/>
          </a:xfrm>
          <a:prstGeom prst="rect">
            <a:avLst/>
          </a:prstGeom>
          <a:noFill/>
        </p:spPr>
        <p:txBody>
          <a:bodyPr wrap="square" rtlCol="0">
            <a:spAutoFit/>
          </a:bodyPr>
          <a:lstStyle/>
          <a:p>
            <a:r>
              <a:rPr lang="en-US" sz="1400" dirty="0"/>
              <a:t>From www.samhsa.gov/capt/sites/default/files/resources/sud-stigma-tool.pdf</a:t>
            </a:r>
          </a:p>
          <a:p>
            <a:endParaRPr lang="en-US" dirty="0"/>
          </a:p>
        </p:txBody>
      </p:sp>
    </p:spTree>
    <p:extLst>
      <p:ext uri="{BB962C8B-B14F-4D97-AF65-F5344CB8AC3E}">
        <p14:creationId xmlns:p14="http://schemas.microsoft.com/office/powerpoint/2010/main" val="3182274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CAD0F8-020B-428C-8FA7-64AFC9137E37}"/>
              </a:ext>
            </a:extLst>
          </p:cNvPr>
          <p:cNvSpPr txBox="1"/>
          <p:nvPr/>
        </p:nvSpPr>
        <p:spPr>
          <a:xfrm>
            <a:off x="1690060" y="517841"/>
            <a:ext cx="8710041" cy="769441"/>
          </a:xfrm>
          <a:prstGeom prst="rect">
            <a:avLst/>
          </a:prstGeom>
          <a:noFill/>
        </p:spPr>
        <p:txBody>
          <a:bodyPr wrap="square" rtlCol="0">
            <a:spAutoFit/>
          </a:bodyPr>
          <a:lstStyle/>
          <a:p>
            <a:pPr algn="ctr"/>
            <a:r>
              <a:rPr lang="en-US" sz="4400" b="1" dirty="0">
                <a:latin typeface="Bell MT" panose="02020503060305020303" pitchFamily="18" charset="0"/>
              </a:rPr>
              <a:t>What helps to sustain Stigma (1)?</a:t>
            </a:r>
          </a:p>
        </p:txBody>
      </p:sp>
      <p:sp>
        <p:nvSpPr>
          <p:cNvPr id="11" name="TextBox 10">
            <a:extLst>
              <a:ext uri="{FF2B5EF4-FFF2-40B4-BE49-F238E27FC236}">
                <a16:creationId xmlns:a16="http://schemas.microsoft.com/office/drawing/2014/main" id="{A024BE68-76AD-4C53-B45D-C877B5E0675F}"/>
              </a:ext>
            </a:extLst>
          </p:cNvPr>
          <p:cNvSpPr txBox="1"/>
          <p:nvPr/>
        </p:nvSpPr>
        <p:spPr>
          <a:xfrm>
            <a:off x="1038225" y="3630767"/>
            <a:ext cx="2647950" cy="461665"/>
          </a:xfrm>
          <a:prstGeom prst="rect">
            <a:avLst/>
          </a:prstGeom>
          <a:noFill/>
        </p:spPr>
        <p:txBody>
          <a:bodyPr wrap="square" rtlCol="0">
            <a:spAutoFit/>
          </a:bodyPr>
          <a:lstStyle/>
          <a:p>
            <a:r>
              <a:rPr lang="en-US" sz="2400" b="1" dirty="0">
                <a:latin typeface="Bell MT" panose="02020503060305020303" pitchFamily="18" charset="0"/>
              </a:rPr>
              <a:t>To Express Fear</a:t>
            </a:r>
          </a:p>
        </p:txBody>
      </p:sp>
      <p:sp>
        <p:nvSpPr>
          <p:cNvPr id="12" name="TextBox 11">
            <a:extLst>
              <a:ext uri="{FF2B5EF4-FFF2-40B4-BE49-F238E27FC236}">
                <a16:creationId xmlns:a16="http://schemas.microsoft.com/office/drawing/2014/main" id="{6679A914-9E37-49D4-A597-90E26D151163}"/>
              </a:ext>
            </a:extLst>
          </p:cNvPr>
          <p:cNvSpPr txBox="1"/>
          <p:nvPr/>
        </p:nvSpPr>
        <p:spPr>
          <a:xfrm>
            <a:off x="8495569" y="1599281"/>
            <a:ext cx="2676524" cy="461665"/>
          </a:xfrm>
          <a:prstGeom prst="rect">
            <a:avLst/>
          </a:prstGeom>
          <a:noFill/>
        </p:spPr>
        <p:txBody>
          <a:bodyPr wrap="square" rtlCol="0">
            <a:spAutoFit/>
          </a:bodyPr>
          <a:lstStyle/>
          <a:p>
            <a:r>
              <a:rPr lang="en-US" sz="2400" b="1" dirty="0">
                <a:latin typeface="Bell MT" panose="02020503060305020303" pitchFamily="18" charset="0"/>
              </a:rPr>
              <a:t>To Control Others</a:t>
            </a:r>
          </a:p>
        </p:txBody>
      </p:sp>
      <p:sp>
        <p:nvSpPr>
          <p:cNvPr id="13" name="TextBox 12">
            <a:extLst>
              <a:ext uri="{FF2B5EF4-FFF2-40B4-BE49-F238E27FC236}">
                <a16:creationId xmlns:a16="http://schemas.microsoft.com/office/drawing/2014/main" id="{36E894AF-1568-4AA4-B323-8731F9006787}"/>
              </a:ext>
            </a:extLst>
          </p:cNvPr>
          <p:cNvSpPr txBox="1"/>
          <p:nvPr/>
        </p:nvSpPr>
        <p:spPr>
          <a:xfrm>
            <a:off x="962025" y="1580565"/>
            <a:ext cx="3038475" cy="461665"/>
          </a:xfrm>
          <a:prstGeom prst="rect">
            <a:avLst/>
          </a:prstGeom>
          <a:noFill/>
        </p:spPr>
        <p:txBody>
          <a:bodyPr wrap="square" rtlCol="0">
            <a:spAutoFit/>
          </a:bodyPr>
          <a:lstStyle/>
          <a:p>
            <a:r>
              <a:rPr lang="en-US" sz="2400" b="1" dirty="0">
                <a:latin typeface="Bell MT" panose="02020503060305020303" pitchFamily="18" charset="0"/>
              </a:rPr>
              <a:t>To Promote Agendas</a:t>
            </a:r>
          </a:p>
        </p:txBody>
      </p:sp>
      <p:sp>
        <p:nvSpPr>
          <p:cNvPr id="14" name="TextBox 13">
            <a:extLst>
              <a:ext uri="{FF2B5EF4-FFF2-40B4-BE49-F238E27FC236}">
                <a16:creationId xmlns:a16="http://schemas.microsoft.com/office/drawing/2014/main" id="{3F0B6260-C6CE-4E0F-A1F8-B9FE83022BBB}"/>
              </a:ext>
            </a:extLst>
          </p:cNvPr>
          <p:cNvSpPr txBox="1"/>
          <p:nvPr/>
        </p:nvSpPr>
        <p:spPr>
          <a:xfrm>
            <a:off x="8734425" y="3692896"/>
            <a:ext cx="2438400" cy="461665"/>
          </a:xfrm>
          <a:prstGeom prst="rect">
            <a:avLst/>
          </a:prstGeom>
          <a:noFill/>
        </p:spPr>
        <p:txBody>
          <a:bodyPr wrap="square" rtlCol="0">
            <a:spAutoFit/>
          </a:bodyPr>
          <a:lstStyle/>
          <a:p>
            <a:pPr algn="r"/>
            <a:r>
              <a:rPr lang="en-US" sz="2400" b="1" dirty="0">
                <a:latin typeface="Bell MT" panose="02020503060305020303" pitchFamily="18" charset="0"/>
              </a:rPr>
              <a:t>To Hurt Others</a:t>
            </a:r>
          </a:p>
        </p:txBody>
      </p:sp>
      <p:sp>
        <p:nvSpPr>
          <p:cNvPr id="15" name="TextBox 14">
            <a:extLst>
              <a:ext uri="{FF2B5EF4-FFF2-40B4-BE49-F238E27FC236}">
                <a16:creationId xmlns:a16="http://schemas.microsoft.com/office/drawing/2014/main" id="{5BC26DF9-393C-499A-9FED-0AA9A7F082F2}"/>
              </a:ext>
            </a:extLst>
          </p:cNvPr>
          <p:cNvSpPr txBox="1"/>
          <p:nvPr/>
        </p:nvSpPr>
        <p:spPr>
          <a:xfrm>
            <a:off x="963859" y="2080530"/>
            <a:ext cx="5081222" cy="1107996"/>
          </a:xfrm>
          <a:prstGeom prst="rect">
            <a:avLst/>
          </a:prstGeom>
          <a:noFill/>
        </p:spPr>
        <p:txBody>
          <a:bodyPr wrap="square" rtlCol="0">
            <a:spAutoFit/>
          </a:bodyPr>
          <a:lstStyle/>
          <a:p>
            <a:r>
              <a:rPr lang="en-US" sz="2200" dirty="0">
                <a:latin typeface="Bell MT" panose="02020503060305020303" pitchFamily="18" charset="0"/>
              </a:rPr>
              <a:t>Stigmas permit people to discredit other people to promote their own personal and social agendas, goals, and objectives. </a:t>
            </a:r>
          </a:p>
        </p:txBody>
      </p:sp>
      <p:sp>
        <p:nvSpPr>
          <p:cNvPr id="16" name="Rectangle 15">
            <a:extLst>
              <a:ext uri="{FF2B5EF4-FFF2-40B4-BE49-F238E27FC236}">
                <a16:creationId xmlns:a16="http://schemas.microsoft.com/office/drawing/2014/main" id="{F17643EC-3D74-4167-BD42-EB2726210A23}"/>
              </a:ext>
            </a:extLst>
          </p:cNvPr>
          <p:cNvSpPr/>
          <p:nvPr/>
        </p:nvSpPr>
        <p:spPr>
          <a:xfrm>
            <a:off x="6334124" y="1995329"/>
            <a:ext cx="4933220" cy="1446550"/>
          </a:xfrm>
          <a:prstGeom prst="rect">
            <a:avLst/>
          </a:prstGeom>
        </p:spPr>
        <p:txBody>
          <a:bodyPr wrap="square">
            <a:spAutoFit/>
          </a:bodyPr>
          <a:lstStyle/>
          <a:p>
            <a:pPr algn="r" eaLnBrk="0" fontAlgn="base" hangingPunct="0">
              <a:spcBef>
                <a:spcPct val="0"/>
              </a:spcBef>
              <a:spcAft>
                <a:spcPct val="0"/>
              </a:spcAft>
            </a:pPr>
            <a:r>
              <a:rPr lang="en-US" altLang="en-US" sz="2200" dirty="0">
                <a:solidFill>
                  <a:prstClr val="black"/>
                </a:solidFill>
                <a:latin typeface="Bell MT" panose="02020503060305020303" pitchFamily="18" charset="0"/>
              </a:rPr>
              <a:t>Stigmas allow one group of people to control another by attempting to diminish the wholeness of people down to stereotypes. </a:t>
            </a:r>
          </a:p>
        </p:txBody>
      </p:sp>
      <p:sp>
        <p:nvSpPr>
          <p:cNvPr id="17" name="Rectangle 16">
            <a:extLst>
              <a:ext uri="{FF2B5EF4-FFF2-40B4-BE49-F238E27FC236}">
                <a16:creationId xmlns:a16="http://schemas.microsoft.com/office/drawing/2014/main" id="{43F0207A-633A-4B5F-893E-21302C4C6F1A}"/>
              </a:ext>
            </a:extLst>
          </p:cNvPr>
          <p:cNvSpPr/>
          <p:nvPr/>
        </p:nvSpPr>
        <p:spPr>
          <a:xfrm>
            <a:off x="1038225" y="4161951"/>
            <a:ext cx="4562475" cy="1446550"/>
          </a:xfrm>
          <a:prstGeom prst="rect">
            <a:avLst/>
          </a:prstGeom>
        </p:spPr>
        <p:txBody>
          <a:bodyPr wrap="square">
            <a:spAutoFit/>
          </a:bodyPr>
          <a:lstStyle/>
          <a:p>
            <a:pPr eaLnBrk="0" fontAlgn="base" hangingPunct="0">
              <a:spcBef>
                <a:spcPct val="0"/>
              </a:spcBef>
              <a:spcAft>
                <a:spcPct val="0"/>
              </a:spcAft>
            </a:pPr>
            <a:r>
              <a:rPr lang="en-US" altLang="en-US" sz="2200" dirty="0">
                <a:solidFill>
                  <a:prstClr val="black"/>
                </a:solidFill>
                <a:latin typeface="Bell MT" panose="02020503060305020303" pitchFamily="18" charset="0"/>
              </a:rPr>
              <a:t>Stigmas allow people to express their fears about the beliefs and behaviors of other people in seemingly socially acceptable ways.</a:t>
            </a:r>
          </a:p>
        </p:txBody>
      </p:sp>
      <p:sp>
        <p:nvSpPr>
          <p:cNvPr id="18" name="Rectangle 17">
            <a:extLst>
              <a:ext uri="{FF2B5EF4-FFF2-40B4-BE49-F238E27FC236}">
                <a16:creationId xmlns:a16="http://schemas.microsoft.com/office/drawing/2014/main" id="{6774298E-CFAC-4EE6-BCC0-1B511828DC85}"/>
              </a:ext>
            </a:extLst>
          </p:cNvPr>
          <p:cNvSpPr/>
          <p:nvPr/>
        </p:nvSpPr>
        <p:spPr>
          <a:xfrm>
            <a:off x="6847745" y="4092433"/>
            <a:ext cx="4352925" cy="1446550"/>
          </a:xfrm>
          <a:prstGeom prst="rect">
            <a:avLst/>
          </a:prstGeom>
        </p:spPr>
        <p:txBody>
          <a:bodyPr wrap="square">
            <a:spAutoFit/>
          </a:bodyPr>
          <a:lstStyle/>
          <a:p>
            <a:pPr algn="r" eaLnBrk="0" fontAlgn="base" hangingPunct="0">
              <a:spcBef>
                <a:spcPct val="0"/>
              </a:spcBef>
              <a:spcAft>
                <a:spcPct val="0"/>
              </a:spcAft>
            </a:pPr>
            <a:r>
              <a:rPr lang="en-US" altLang="en-US" sz="2200" dirty="0">
                <a:solidFill>
                  <a:prstClr val="black"/>
                </a:solidFill>
                <a:latin typeface="Bell MT" panose="02020503060305020303" pitchFamily="18" charset="0"/>
              </a:rPr>
              <a:t>Stigmas are a way for people to purposefully hurt others and brand them as unworthy of love, patience, or opportunities. </a:t>
            </a:r>
          </a:p>
        </p:txBody>
      </p:sp>
      <p:cxnSp>
        <p:nvCxnSpPr>
          <p:cNvPr id="20" name="Straight Connector 19">
            <a:extLst>
              <a:ext uri="{FF2B5EF4-FFF2-40B4-BE49-F238E27FC236}">
                <a16:creationId xmlns:a16="http://schemas.microsoft.com/office/drawing/2014/main" id="{EC495C2D-B363-43D5-886A-F829738B3C5F}"/>
              </a:ext>
            </a:extLst>
          </p:cNvPr>
          <p:cNvCxnSpPr>
            <a:cxnSpLocks/>
          </p:cNvCxnSpPr>
          <p:nvPr/>
        </p:nvCxnSpPr>
        <p:spPr>
          <a:xfrm>
            <a:off x="6119447" y="1580565"/>
            <a:ext cx="0" cy="4191585"/>
          </a:xfrm>
          <a:prstGeom prst="line">
            <a:avLst/>
          </a:prstGeom>
          <a:ln>
            <a:solidFill>
              <a:srgbClr val="53194C"/>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99B99F82-6D54-48F3-830F-26306303C5B1}"/>
              </a:ext>
            </a:extLst>
          </p:cNvPr>
          <p:cNvCxnSpPr>
            <a:cxnSpLocks/>
          </p:cNvCxnSpPr>
          <p:nvPr/>
        </p:nvCxnSpPr>
        <p:spPr>
          <a:xfrm flipV="1">
            <a:off x="1038225" y="3451356"/>
            <a:ext cx="10134600" cy="56140"/>
          </a:xfrm>
          <a:prstGeom prst="line">
            <a:avLst/>
          </a:prstGeom>
          <a:ln>
            <a:solidFill>
              <a:srgbClr val="53194C"/>
            </a:solidFill>
          </a:ln>
        </p:spPr>
        <p:style>
          <a:lnRef idx="3">
            <a:schemeClr val="dk1"/>
          </a:lnRef>
          <a:fillRef idx="0">
            <a:schemeClr val="dk1"/>
          </a:fillRef>
          <a:effectRef idx="2">
            <a:schemeClr val="dk1"/>
          </a:effectRef>
          <a:fontRef idx="minor">
            <a:schemeClr val="tx1"/>
          </a:fontRef>
        </p:style>
      </p:cxnSp>
      <p:sp>
        <p:nvSpPr>
          <p:cNvPr id="26" name="Rectangle 25">
            <a:extLst>
              <a:ext uri="{FF2B5EF4-FFF2-40B4-BE49-F238E27FC236}">
                <a16:creationId xmlns:a16="http://schemas.microsoft.com/office/drawing/2014/main" id="{E5829415-50B5-4A96-959E-699105AE6752}"/>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6C4F77E2-C3BE-4628-80F6-4FE04BEF3AB6}"/>
              </a:ext>
            </a:extLst>
          </p:cNvPr>
          <p:cNvSpPr txBox="1"/>
          <p:nvPr/>
        </p:nvSpPr>
        <p:spPr>
          <a:xfrm>
            <a:off x="263347" y="5691226"/>
            <a:ext cx="5856092" cy="800219"/>
          </a:xfrm>
          <a:prstGeom prst="rect">
            <a:avLst/>
          </a:prstGeom>
          <a:noFill/>
        </p:spPr>
        <p:txBody>
          <a:bodyPr wrap="square" rtlCol="0">
            <a:spAutoFit/>
          </a:bodyPr>
          <a:lstStyle/>
          <a:p>
            <a:r>
              <a:rPr lang="en-US" sz="1400" dirty="0"/>
              <a:t>From</a:t>
            </a:r>
          </a:p>
          <a:p>
            <a:r>
              <a:rPr lang="en-US" sz="1400" dirty="0"/>
              <a:t>Attcnetwork.org/</a:t>
            </a:r>
            <a:r>
              <a:rPr lang="en-US" sz="1400" dirty="0" err="1"/>
              <a:t>regcenters</a:t>
            </a:r>
            <a:r>
              <a:rPr lang="en-US" sz="1400" dirty="0"/>
              <a:t>/</a:t>
            </a:r>
            <a:r>
              <a:rPr lang="en-US" sz="1400" dirty="0" err="1"/>
              <a:t>productdocs</a:t>
            </a:r>
            <a:r>
              <a:rPr lang="en-US" sz="1400" dirty="0"/>
              <a:t>/2/Anti-StigmaToolkit.pdf</a:t>
            </a:r>
          </a:p>
          <a:p>
            <a:endParaRPr lang="en-US" dirty="0"/>
          </a:p>
        </p:txBody>
      </p:sp>
    </p:spTree>
    <p:extLst>
      <p:ext uri="{BB962C8B-B14F-4D97-AF65-F5344CB8AC3E}">
        <p14:creationId xmlns:p14="http://schemas.microsoft.com/office/powerpoint/2010/main" val="49227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CAD0F8-020B-428C-8FA7-64AFC9137E37}"/>
              </a:ext>
            </a:extLst>
          </p:cNvPr>
          <p:cNvSpPr txBox="1"/>
          <p:nvPr/>
        </p:nvSpPr>
        <p:spPr>
          <a:xfrm>
            <a:off x="1038224" y="369214"/>
            <a:ext cx="9724263" cy="769441"/>
          </a:xfrm>
          <a:prstGeom prst="rect">
            <a:avLst/>
          </a:prstGeom>
          <a:noFill/>
        </p:spPr>
        <p:txBody>
          <a:bodyPr wrap="square" rtlCol="0">
            <a:spAutoFit/>
          </a:bodyPr>
          <a:lstStyle/>
          <a:p>
            <a:pPr algn="ctr"/>
            <a:r>
              <a:rPr lang="en-US" sz="4400" b="1" dirty="0">
                <a:latin typeface="Bell MT" panose="02020503060305020303" pitchFamily="18" charset="0"/>
              </a:rPr>
              <a:t>What helps to sustain Stigma (2)</a:t>
            </a:r>
          </a:p>
        </p:txBody>
      </p:sp>
      <p:sp>
        <p:nvSpPr>
          <p:cNvPr id="11" name="TextBox 10">
            <a:extLst>
              <a:ext uri="{FF2B5EF4-FFF2-40B4-BE49-F238E27FC236}">
                <a16:creationId xmlns:a16="http://schemas.microsoft.com/office/drawing/2014/main" id="{A024BE68-76AD-4C53-B45D-C877B5E0675F}"/>
              </a:ext>
            </a:extLst>
          </p:cNvPr>
          <p:cNvSpPr txBox="1"/>
          <p:nvPr/>
        </p:nvSpPr>
        <p:spPr>
          <a:xfrm>
            <a:off x="1111496" y="3673847"/>
            <a:ext cx="2647950" cy="461665"/>
          </a:xfrm>
          <a:prstGeom prst="rect">
            <a:avLst/>
          </a:prstGeom>
          <a:noFill/>
        </p:spPr>
        <p:txBody>
          <a:bodyPr wrap="square" rtlCol="0">
            <a:spAutoFit/>
          </a:bodyPr>
          <a:lstStyle/>
          <a:p>
            <a:r>
              <a:rPr lang="en-US" sz="2400" b="1" dirty="0">
                <a:latin typeface="Bell MT" panose="02020503060305020303" pitchFamily="18" charset="0"/>
              </a:rPr>
              <a:t>To Feel Safe </a:t>
            </a:r>
          </a:p>
        </p:txBody>
      </p:sp>
      <p:sp>
        <p:nvSpPr>
          <p:cNvPr id="12" name="TextBox 11">
            <a:extLst>
              <a:ext uri="{FF2B5EF4-FFF2-40B4-BE49-F238E27FC236}">
                <a16:creationId xmlns:a16="http://schemas.microsoft.com/office/drawing/2014/main" id="{6679A914-9E37-49D4-A597-90E26D151163}"/>
              </a:ext>
            </a:extLst>
          </p:cNvPr>
          <p:cNvSpPr txBox="1"/>
          <p:nvPr/>
        </p:nvSpPr>
        <p:spPr>
          <a:xfrm>
            <a:off x="7791450" y="1554204"/>
            <a:ext cx="3409220" cy="461665"/>
          </a:xfrm>
          <a:prstGeom prst="rect">
            <a:avLst/>
          </a:prstGeom>
          <a:noFill/>
        </p:spPr>
        <p:txBody>
          <a:bodyPr wrap="square" rtlCol="0">
            <a:spAutoFit/>
          </a:bodyPr>
          <a:lstStyle/>
          <a:p>
            <a:r>
              <a:rPr lang="en-US" sz="2400" b="1" dirty="0">
                <a:latin typeface="Bell MT" panose="02020503060305020303" pitchFamily="18" charset="0"/>
              </a:rPr>
              <a:t>To Express Disapproval </a:t>
            </a:r>
          </a:p>
        </p:txBody>
      </p:sp>
      <p:sp>
        <p:nvSpPr>
          <p:cNvPr id="13" name="TextBox 12">
            <a:extLst>
              <a:ext uri="{FF2B5EF4-FFF2-40B4-BE49-F238E27FC236}">
                <a16:creationId xmlns:a16="http://schemas.microsoft.com/office/drawing/2014/main" id="{36E894AF-1568-4AA4-B323-8731F9006787}"/>
              </a:ext>
            </a:extLst>
          </p:cNvPr>
          <p:cNvSpPr txBox="1"/>
          <p:nvPr/>
        </p:nvSpPr>
        <p:spPr>
          <a:xfrm>
            <a:off x="1121022" y="1586523"/>
            <a:ext cx="3660529" cy="461665"/>
          </a:xfrm>
          <a:prstGeom prst="rect">
            <a:avLst/>
          </a:prstGeom>
          <a:noFill/>
        </p:spPr>
        <p:txBody>
          <a:bodyPr wrap="square" rtlCol="0">
            <a:spAutoFit/>
          </a:bodyPr>
          <a:lstStyle/>
          <a:p>
            <a:r>
              <a:rPr lang="en-US" sz="2400" b="1" dirty="0">
                <a:latin typeface="Bell MT" panose="02020503060305020303" pitchFamily="18" charset="0"/>
              </a:rPr>
              <a:t>To Maintain Distance </a:t>
            </a:r>
          </a:p>
        </p:txBody>
      </p:sp>
      <p:sp>
        <p:nvSpPr>
          <p:cNvPr id="14" name="TextBox 13">
            <a:extLst>
              <a:ext uri="{FF2B5EF4-FFF2-40B4-BE49-F238E27FC236}">
                <a16:creationId xmlns:a16="http://schemas.microsoft.com/office/drawing/2014/main" id="{3F0B6260-C6CE-4E0F-A1F8-B9FE83022BBB}"/>
              </a:ext>
            </a:extLst>
          </p:cNvPr>
          <p:cNvSpPr txBox="1"/>
          <p:nvPr/>
        </p:nvSpPr>
        <p:spPr>
          <a:xfrm>
            <a:off x="8734425" y="3655827"/>
            <a:ext cx="2438400" cy="461665"/>
          </a:xfrm>
          <a:prstGeom prst="rect">
            <a:avLst/>
          </a:prstGeom>
          <a:noFill/>
        </p:spPr>
        <p:txBody>
          <a:bodyPr wrap="square" rtlCol="0">
            <a:spAutoFit/>
          </a:bodyPr>
          <a:lstStyle/>
          <a:p>
            <a:pPr algn="r"/>
            <a:r>
              <a:rPr lang="en-US" sz="2400" b="1" dirty="0">
                <a:latin typeface="Bell MT" panose="02020503060305020303" pitchFamily="18" charset="0"/>
              </a:rPr>
              <a:t>To Feel Superior </a:t>
            </a:r>
          </a:p>
        </p:txBody>
      </p:sp>
      <p:sp>
        <p:nvSpPr>
          <p:cNvPr id="15" name="TextBox 14">
            <a:extLst>
              <a:ext uri="{FF2B5EF4-FFF2-40B4-BE49-F238E27FC236}">
                <a16:creationId xmlns:a16="http://schemas.microsoft.com/office/drawing/2014/main" id="{5BC26DF9-393C-499A-9FED-0AA9A7F082F2}"/>
              </a:ext>
            </a:extLst>
          </p:cNvPr>
          <p:cNvSpPr txBox="1"/>
          <p:nvPr/>
        </p:nvSpPr>
        <p:spPr>
          <a:xfrm>
            <a:off x="1111496" y="1965687"/>
            <a:ext cx="4688499" cy="1446550"/>
          </a:xfrm>
          <a:prstGeom prst="rect">
            <a:avLst/>
          </a:prstGeom>
          <a:noFill/>
        </p:spPr>
        <p:txBody>
          <a:bodyPr wrap="square" rtlCol="0">
            <a:spAutoFit/>
          </a:bodyPr>
          <a:lstStyle/>
          <a:p>
            <a:r>
              <a:rPr lang="en-US" sz="2200" dirty="0">
                <a:latin typeface="Bell MT" panose="02020503060305020303" pitchFamily="18" charset="0"/>
              </a:rPr>
              <a:t>Stigmas provide excuses for people to distance themselves and ignore people with whom they don’t want to associate: “They are not like us ”. </a:t>
            </a:r>
          </a:p>
        </p:txBody>
      </p:sp>
      <p:sp>
        <p:nvSpPr>
          <p:cNvPr id="16" name="Rectangle 15">
            <a:extLst>
              <a:ext uri="{FF2B5EF4-FFF2-40B4-BE49-F238E27FC236}">
                <a16:creationId xmlns:a16="http://schemas.microsoft.com/office/drawing/2014/main" id="{F17643EC-3D74-4167-BD42-EB2726210A23}"/>
              </a:ext>
            </a:extLst>
          </p:cNvPr>
          <p:cNvSpPr/>
          <p:nvPr/>
        </p:nvSpPr>
        <p:spPr>
          <a:xfrm>
            <a:off x="6438900" y="1943148"/>
            <a:ext cx="4761770" cy="1446550"/>
          </a:xfrm>
          <a:prstGeom prst="rect">
            <a:avLst/>
          </a:prstGeom>
        </p:spPr>
        <p:txBody>
          <a:bodyPr wrap="square">
            <a:spAutoFit/>
          </a:bodyPr>
          <a:lstStyle/>
          <a:p>
            <a:pPr algn="r" eaLnBrk="0" fontAlgn="base" hangingPunct="0">
              <a:spcBef>
                <a:spcPct val="0"/>
              </a:spcBef>
              <a:spcAft>
                <a:spcPct val="0"/>
              </a:spcAft>
            </a:pPr>
            <a:r>
              <a:rPr lang="en-US" altLang="en-US" sz="2200" dirty="0">
                <a:solidFill>
                  <a:prstClr val="black"/>
                </a:solidFill>
                <a:latin typeface="Bell MT" panose="02020503060305020303" pitchFamily="18" charset="0"/>
              </a:rPr>
              <a:t>Stigmas are ways in which people can express disapproval of the behavior of others and discourage behavior about which they are uncomfortable. </a:t>
            </a:r>
          </a:p>
        </p:txBody>
      </p:sp>
      <p:sp>
        <p:nvSpPr>
          <p:cNvPr id="17" name="Rectangle 16">
            <a:extLst>
              <a:ext uri="{FF2B5EF4-FFF2-40B4-BE49-F238E27FC236}">
                <a16:creationId xmlns:a16="http://schemas.microsoft.com/office/drawing/2014/main" id="{43F0207A-633A-4B5F-893E-21302C4C6F1A}"/>
              </a:ext>
            </a:extLst>
          </p:cNvPr>
          <p:cNvSpPr/>
          <p:nvPr/>
        </p:nvSpPr>
        <p:spPr>
          <a:xfrm>
            <a:off x="1111496" y="4110948"/>
            <a:ext cx="4562475" cy="1107996"/>
          </a:xfrm>
          <a:prstGeom prst="rect">
            <a:avLst/>
          </a:prstGeom>
        </p:spPr>
        <p:txBody>
          <a:bodyPr wrap="square">
            <a:spAutoFit/>
          </a:bodyPr>
          <a:lstStyle/>
          <a:p>
            <a:pPr eaLnBrk="0" fontAlgn="base" hangingPunct="0">
              <a:spcBef>
                <a:spcPct val="0"/>
              </a:spcBef>
              <a:spcAft>
                <a:spcPct val="0"/>
              </a:spcAft>
            </a:pPr>
            <a:r>
              <a:rPr lang="en-US" altLang="en-US" sz="2200" dirty="0">
                <a:solidFill>
                  <a:prstClr val="black"/>
                </a:solidFill>
                <a:latin typeface="Bell MT" panose="02020503060305020303" pitchFamily="18" charset="0"/>
              </a:rPr>
              <a:t>Stigmas permit one group of people to feel safe and less vulnerable: “That can’t happen to me. ” </a:t>
            </a:r>
          </a:p>
        </p:txBody>
      </p:sp>
      <p:sp>
        <p:nvSpPr>
          <p:cNvPr id="18" name="Rectangle 17">
            <a:extLst>
              <a:ext uri="{FF2B5EF4-FFF2-40B4-BE49-F238E27FC236}">
                <a16:creationId xmlns:a16="http://schemas.microsoft.com/office/drawing/2014/main" id="{6774298E-CFAC-4EE6-BCC0-1B511828DC85}"/>
              </a:ext>
            </a:extLst>
          </p:cNvPr>
          <p:cNvSpPr/>
          <p:nvPr/>
        </p:nvSpPr>
        <p:spPr>
          <a:xfrm>
            <a:off x="6819900" y="4135112"/>
            <a:ext cx="4352925" cy="1107996"/>
          </a:xfrm>
          <a:prstGeom prst="rect">
            <a:avLst/>
          </a:prstGeom>
        </p:spPr>
        <p:txBody>
          <a:bodyPr wrap="square">
            <a:spAutoFit/>
          </a:bodyPr>
          <a:lstStyle/>
          <a:p>
            <a:pPr algn="r" eaLnBrk="0" fontAlgn="base" hangingPunct="0">
              <a:spcBef>
                <a:spcPct val="0"/>
              </a:spcBef>
              <a:spcAft>
                <a:spcPct val="0"/>
              </a:spcAft>
            </a:pPr>
            <a:r>
              <a:rPr lang="en-US" altLang="en-US" sz="2200" dirty="0">
                <a:solidFill>
                  <a:prstClr val="black"/>
                </a:solidFill>
                <a:latin typeface="Bell MT" panose="02020503060305020303" pitchFamily="18" charset="0"/>
              </a:rPr>
              <a:t>Stigmas allow one group of people to feel superior to another group: “I’m better than they are. ” </a:t>
            </a:r>
          </a:p>
        </p:txBody>
      </p:sp>
      <p:cxnSp>
        <p:nvCxnSpPr>
          <p:cNvPr id="20" name="Straight Connector 19">
            <a:extLst>
              <a:ext uri="{FF2B5EF4-FFF2-40B4-BE49-F238E27FC236}">
                <a16:creationId xmlns:a16="http://schemas.microsoft.com/office/drawing/2014/main" id="{EC495C2D-B363-43D5-886A-F829738B3C5F}"/>
              </a:ext>
            </a:extLst>
          </p:cNvPr>
          <p:cNvCxnSpPr>
            <a:cxnSpLocks/>
          </p:cNvCxnSpPr>
          <p:nvPr/>
        </p:nvCxnSpPr>
        <p:spPr>
          <a:xfrm>
            <a:off x="6119447" y="1323975"/>
            <a:ext cx="0" cy="4276725"/>
          </a:xfrm>
          <a:prstGeom prst="line">
            <a:avLst/>
          </a:prstGeom>
          <a:ln>
            <a:solidFill>
              <a:srgbClr val="53194C"/>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99B99F82-6D54-48F3-830F-26306303C5B1}"/>
              </a:ext>
            </a:extLst>
          </p:cNvPr>
          <p:cNvCxnSpPr>
            <a:cxnSpLocks/>
          </p:cNvCxnSpPr>
          <p:nvPr/>
        </p:nvCxnSpPr>
        <p:spPr>
          <a:xfrm flipV="1">
            <a:off x="1038225" y="3451356"/>
            <a:ext cx="10134600" cy="56140"/>
          </a:xfrm>
          <a:prstGeom prst="line">
            <a:avLst/>
          </a:prstGeom>
          <a:ln>
            <a:solidFill>
              <a:srgbClr val="53194C"/>
            </a:solidFill>
          </a:ln>
        </p:spPr>
        <p:style>
          <a:lnRef idx="3">
            <a:schemeClr val="dk1"/>
          </a:lnRef>
          <a:fillRef idx="0">
            <a:schemeClr val="dk1"/>
          </a:fillRef>
          <a:effectRef idx="2">
            <a:schemeClr val="dk1"/>
          </a:effectRef>
          <a:fontRef idx="minor">
            <a:schemeClr val="tx1"/>
          </a:fontRef>
        </p:style>
      </p:cxnSp>
      <p:sp>
        <p:nvSpPr>
          <p:cNvPr id="19" name="Rectangle 18">
            <a:extLst>
              <a:ext uri="{FF2B5EF4-FFF2-40B4-BE49-F238E27FC236}">
                <a16:creationId xmlns:a16="http://schemas.microsoft.com/office/drawing/2014/main" id="{493A13B3-F545-430D-B9A0-677B28733D67}"/>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57485ACD-287B-4934-A1A9-DD2BDC68AB76}"/>
              </a:ext>
            </a:extLst>
          </p:cNvPr>
          <p:cNvSpPr txBox="1"/>
          <p:nvPr/>
        </p:nvSpPr>
        <p:spPr>
          <a:xfrm>
            <a:off x="263347" y="5691226"/>
            <a:ext cx="5856092" cy="800219"/>
          </a:xfrm>
          <a:prstGeom prst="rect">
            <a:avLst/>
          </a:prstGeom>
          <a:noFill/>
        </p:spPr>
        <p:txBody>
          <a:bodyPr wrap="square" rtlCol="0">
            <a:spAutoFit/>
          </a:bodyPr>
          <a:lstStyle/>
          <a:p>
            <a:r>
              <a:rPr lang="en-US" sz="1400" dirty="0"/>
              <a:t>From</a:t>
            </a:r>
          </a:p>
          <a:p>
            <a:r>
              <a:rPr lang="en-US" sz="1400" dirty="0"/>
              <a:t>Attcnetwork.org/</a:t>
            </a:r>
            <a:r>
              <a:rPr lang="en-US" sz="1400" dirty="0" err="1"/>
              <a:t>regcenters</a:t>
            </a:r>
            <a:r>
              <a:rPr lang="en-US" sz="1400" dirty="0"/>
              <a:t>/</a:t>
            </a:r>
            <a:r>
              <a:rPr lang="en-US" sz="1400" dirty="0" err="1"/>
              <a:t>productdocs</a:t>
            </a:r>
            <a:r>
              <a:rPr lang="en-US" sz="1400" dirty="0"/>
              <a:t>/2/Anti-StigmaToolkit.pdf</a:t>
            </a:r>
          </a:p>
          <a:p>
            <a:endParaRPr lang="en-US" dirty="0"/>
          </a:p>
        </p:txBody>
      </p:sp>
    </p:spTree>
    <p:extLst>
      <p:ext uri="{BB962C8B-B14F-4D97-AF65-F5344CB8AC3E}">
        <p14:creationId xmlns:p14="http://schemas.microsoft.com/office/powerpoint/2010/main" val="1296017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barn(inVertical)">
                                      <p:cBhvr>
                                        <p:cTn id="17" dur="5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1">
                                            <p:txEl>
                                              <p:pRg st="0" end="0"/>
                                            </p:txEl>
                                          </p:spTgt>
                                        </p:tgtEl>
                                        <p:attrNameLst>
                                          <p:attrName>style.visibility</p:attrName>
                                        </p:attrNameLst>
                                      </p:cBhvr>
                                      <p:to>
                                        <p:strVal val="visible"/>
                                      </p:to>
                                    </p:set>
                                    <p:animEffect transition="in" filter="barn(inVertical)">
                                      <p:cBhvr>
                                        <p:cTn id="27" dur="500"/>
                                        <p:tgtEl>
                                          <p:spTgt spid="1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7">
                                            <p:txEl>
                                              <p:pRg st="0" end="0"/>
                                            </p:txEl>
                                          </p:spTgt>
                                        </p:tgtEl>
                                        <p:attrNameLst>
                                          <p:attrName>style.visibility</p:attrName>
                                        </p:attrNameLst>
                                      </p:cBhvr>
                                      <p:to>
                                        <p:strVal val="visible"/>
                                      </p:to>
                                    </p:set>
                                    <p:animEffect transition="in" filter="fade">
                                      <p:cBhvr>
                                        <p:cTn id="32" dur="500"/>
                                        <p:tgtEl>
                                          <p:spTgt spid="17">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4">
                                            <p:txEl>
                                              <p:pRg st="0" end="0"/>
                                            </p:txEl>
                                          </p:spTgt>
                                        </p:tgtEl>
                                        <p:attrNameLst>
                                          <p:attrName>style.visibility</p:attrName>
                                        </p:attrNameLst>
                                      </p:cBhvr>
                                      <p:to>
                                        <p:strVal val="visible"/>
                                      </p:to>
                                    </p:set>
                                    <p:animEffect transition="in" filter="barn(inVertical)">
                                      <p:cBhvr>
                                        <p:cTn id="37" dur="500"/>
                                        <p:tgtEl>
                                          <p:spTgt spid="1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76A76-254E-40CC-849D-BC18AEBE6FAF}"/>
              </a:ext>
            </a:extLst>
          </p:cNvPr>
          <p:cNvSpPr>
            <a:spLocks noGrp="1"/>
          </p:cNvSpPr>
          <p:nvPr>
            <p:ph type="ctrTitle"/>
          </p:nvPr>
        </p:nvSpPr>
        <p:spPr>
          <a:xfrm>
            <a:off x="4057650" y="288228"/>
            <a:ext cx="7067550" cy="738188"/>
          </a:xfrm>
        </p:spPr>
        <p:txBody>
          <a:bodyPr>
            <a:normAutofit fontScale="90000"/>
          </a:bodyPr>
          <a:lstStyle/>
          <a:p>
            <a:r>
              <a:rPr lang="en-US" sz="4400" b="1" dirty="0">
                <a:latin typeface="Bell MT" panose="02020503060305020303" pitchFamily="18" charset="0"/>
              </a:rPr>
              <a:t>The Consequences of Stigma</a:t>
            </a:r>
          </a:p>
        </p:txBody>
      </p:sp>
      <p:sp>
        <p:nvSpPr>
          <p:cNvPr id="3" name="Subtitle 2">
            <a:extLst>
              <a:ext uri="{FF2B5EF4-FFF2-40B4-BE49-F238E27FC236}">
                <a16:creationId xmlns:a16="http://schemas.microsoft.com/office/drawing/2014/main" id="{CF31827B-69FE-4871-BE64-2C6D3B5FF834}"/>
              </a:ext>
            </a:extLst>
          </p:cNvPr>
          <p:cNvSpPr>
            <a:spLocks noGrp="1"/>
          </p:cNvSpPr>
          <p:nvPr>
            <p:ph type="subTitle" idx="1"/>
          </p:nvPr>
        </p:nvSpPr>
        <p:spPr>
          <a:xfrm>
            <a:off x="4057650" y="1438787"/>
            <a:ext cx="5124450" cy="569912"/>
          </a:xfrm>
        </p:spPr>
        <p:txBody>
          <a:bodyPr>
            <a:normAutofit fontScale="92500" lnSpcReduction="20000"/>
          </a:bodyPr>
          <a:lstStyle/>
          <a:p>
            <a:pPr marL="342900" indent="-342900" algn="l">
              <a:buClr>
                <a:srgbClr val="53194C"/>
              </a:buClr>
              <a:buFont typeface="Wingdings" panose="05000000000000000000" pitchFamily="2" charset="2"/>
              <a:buChar char="§"/>
            </a:pPr>
            <a:r>
              <a:rPr lang="en-US" dirty="0">
                <a:latin typeface="Bell MT" panose="02020503060305020303" pitchFamily="18" charset="0"/>
              </a:rPr>
              <a:t>Opioid Use Disorder (OUD) can carry a high burden of stigma.</a:t>
            </a:r>
          </a:p>
          <a:p>
            <a:pPr marL="342900" indent="-342900">
              <a:buFont typeface="Arial" panose="020B0604020202020204" pitchFamily="34" charset="0"/>
              <a:buChar char="•"/>
            </a:pPr>
            <a:endParaRPr lang="en-US" sz="2000" dirty="0">
              <a:latin typeface="Bell MT" panose="02020503060305020303" pitchFamily="18" charset="0"/>
            </a:endParaRPr>
          </a:p>
        </p:txBody>
      </p:sp>
      <p:sp>
        <p:nvSpPr>
          <p:cNvPr id="4" name="Subtitle 2">
            <a:extLst>
              <a:ext uri="{FF2B5EF4-FFF2-40B4-BE49-F238E27FC236}">
                <a16:creationId xmlns:a16="http://schemas.microsoft.com/office/drawing/2014/main" id="{1D795D97-4BCB-48D3-9531-DE54FE7A3B79}"/>
              </a:ext>
            </a:extLst>
          </p:cNvPr>
          <p:cNvSpPr txBox="1">
            <a:spLocks/>
          </p:cNvSpPr>
          <p:nvPr/>
        </p:nvSpPr>
        <p:spPr>
          <a:xfrm>
            <a:off x="4057650" y="2247634"/>
            <a:ext cx="5419725" cy="569912"/>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Clr>
                <a:srgbClr val="53194C"/>
              </a:buClr>
              <a:buFont typeface="Wingdings" panose="05000000000000000000" pitchFamily="2" charset="2"/>
              <a:buChar char="§"/>
            </a:pPr>
            <a:r>
              <a:rPr lang="en-US" dirty="0">
                <a:latin typeface="Bell MT" panose="02020503060305020303" pitchFamily="18" charset="0"/>
              </a:rPr>
              <a:t>Fear of judgment may mean that people with OUD may be less likely to seek help.</a:t>
            </a:r>
          </a:p>
          <a:p>
            <a:pPr algn="l"/>
            <a:endParaRPr lang="en-US" dirty="0"/>
          </a:p>
        </p:txBody>
      </p:sp>
      <p:sp>
        <p:nvSpPr>
          <p:cNvPr id="5" name="Subtitle 2">
            <a:extLst>
              <a:ext uri="{FF2B5EF4-FFF2-40B4-BE49-F238E27FC236}">
                <a16:creationId xmlns:a16="http://schemas.microsoft.com/office/drawing/2014/main" id="{4175D463-6151-4092-BC4B-156E41790A7B}"/>
              </a:ext>
            </a:extLst>
          </p:cNvPr>
          <p:cNvSpPr txBox="1">
            <a:spLocks/>
          </p:cNvSpPr>
          <p:nvPr/>
        </p:nvSpPr>
        <p:spPr>
          <a:xfrm>
            <a:off x="4057650" y="3066072"/>
            <a:ext cx="6362700" cy="116238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Clr>
                <a:srgbClr val="53194C"/>
              </a:buClr>
              <a:buFont typeface="Wingdings" panose="05000000000000000000" pitchFamily="2" charset="2"/>
              <a:buChar char="§"/>
            </a:pPr>
            <a:r>
              <a:rPr lang="en-US" sz="2200" dirty="0">
                <a:latin typeface="Bell MT" panose="02020503060305020303" pitchFamily="18" charset="0"/>
              </a:rPr>
              <a:t>Fear of judgment may mean that people with OUD are more likely to drop out of treatment programs once they enroll.</a:t>
            </a:r>
          </a:p>
          <a:p>
            <a:endParaRPr lang="en-US" dirty="0"/>
          </a:p>
        </p:txBody>
      </p:sp>
      <p:sp>
        <p:nvSpPr>
          <p:cNvPr id="10" name="Chord 9">
            <a:extLst>
              <a:ext uri="{FF2B5EF4-FFF2-40B4-BE49-F238E27FC236}">
                <a16:creationId xmlns:a16="http://schemas.microsoft.com/office/drawing/2014/main" id="{86AC5824-49A3-4B29-B6D1-49C332386AD4}"/>
              </a:ext>
            </a:extLst>
          </p:cNvPr>
          <p:cNvSpPr/>
          <p:nvPr/>
        </p:nvSpPr>
        <p:spPr>
          <a:xfrm rot="16756733">
            <a:off x="-214313" y="-1314876"/>
            <a:ext cx="3476625" cy="3101975"/>
          </a:xfrm>
          <a:prstGeom prst="chord">
            <a:avLst>
              <a:gd name="adj1" fmla="val 4349189"/>
              <a:gd name="adj2" fmla="val 16154816"/>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hord 10">
            <a:extLst>
              <a:ext uri="{FF2B5EF4-FFF2-40B4-BE49-F238E27FC236}">
                <a16:creationId xmlns:a16="http://schemas.microsoft.com/office/drawing/2014/main" id="{80A4B07F-C30E-41EB-994F-338A18F537E2}"/>
              </a:ext>
            </a:extLst>
          </p:cNvPr>
          <p:cNvSpPr/>
          <p:nvPr/>
        </p:nvSpPr>
        <p:spPr>
          <a:xfrm rot="11109890">
            <a:off x="-1444031" y="-79823"/>
            <a:ext cx="3476625" cy="3101975"/>
          </a:xfrm>
          <a:prstGeom prst="chord">
            <a:avLst>
              <a:gd name="adj1" fmla="val 4356112"/>
              <a:gd name="adj2" fmla="val 16530739"/>
            </a:avLst>
          </a:prstGeom>
          <a:solidFill>
            <a:srgbClr val="53194C">
              <a:alpha val="85000"/>
            </a:srgbClr>
          </a:solidFill>
          <a:ln>
            <a:solidFill>
              <a:srgbClr val="53194C">
                <a:alpha val="1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B092FE2-EDE9-40D5-8564-A2DB23C8F54B}"/>
              </a:ext>
            </a:extLst>
          </p:cNvPr>
          <p:cNvSpPr/>
          <p:nvPr/>
        </p:nvSpPr>
        <p:spPr>
          <a:xfrm>
            <a:off x="0" y="6255155"/>
            <a:ext cx="12192000" cy="602845"/>
          </a:xfrm>
          <a:prstGeom prst="rect">
            <a:avLst/>
          </a:prstGeom>
          <a:solidFill>
            <a:srgbClr val="53194C"/>
          </a:solidFill>
          <a:ln>
            <a:solidFill>
              <a:srgbClr val="5319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2DF6BCF8-621E-468D-BBA9-FF741FC6F4C2}"/>
              </a:ext>
            </a:extLst>
          </p:cNvPr>
          <p:cNvSpPr txBox="1"/>
          <p:nvPr/>
        </p:nvSpPr>
        <p:spPr>
          <a:xfrm>
            <a:off x="241402" y="5530291"/>
            <a:ext cx="5854598" cy="523220"/>
          </a:xfrm>
          <a:prstGeom prst="rect">
            <a:avLst/>
          </a:prstGeom>
          <a:noFill/>
        </p:spPr>
        <p:txBody>
          <a:bodyPr wrap="square" rtlCol="0">
            <a:spAutoFit/>
          </a:bodyPr>
          <a:lstStyle/>
          <a:p>
            <a:r>
              <a:rPr lang="en-US" sz="1400" dirty="0"/>
              <a:t>From www.samhsa.gov/capt/sites/default/files/resources/sud-stigma-tool.pdf</a:t>
            </a:r>
          </a:p>
          <a:p>
            <a:endParaRPr lang="en-US" sz="1400" dirty="0"/>
          </a:p>
        </p:txBody>
      </p:sp>
    </p:spTree>
    <p:extLst>
      <p:ext uri="{BB962C8B-B14F-4D97-AF65-F5344CB8AC3E}">
        <p14:creationId xmlns:p14="http://schemas.microsoft.com/office/powerpoint/2010/main" val="114897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76A76-254E-40CC-849D-BC18AEBE6FAF}"/>
              </a:ext>
            </a:extLst>
          </p:cNvPr>
          <p:cNvSpPr>
            <a:spLocks noGrp="1"/>
          </p:cNvSpPr>
          <p:nvPr>
            <p:ph type="ctrTitle"/>
          </p:nvPr>
        </p:nvSpPr>
        <p:spPr>
          <a:xfrm>
            <a:off x="171450" y="329310"/>
            <a:ext cx="7067550" cy="738188"/>
          </a:xfrm>
        </p:spPr>
        <p:txBody>
          <a:bodyPr>
            <a:normAutofit fontScale="90000"/>
          </a:bodyPr>
          <a:lstStyle/>
          <a:p>
            <a:r>
              <a:rPr lang="en-US" sz="4400" b="1" dirty="0">
                <a:latin typeface="Bell MT" panose="02020503060305020303" pitchFamily="18" charset="0"/>
              </a:rPr>
              <a:t>The Consequences of Stigma</a:t>
            </a:r>
          </a:p>
        </p:txBody>
      </p:sp>
      <p:sp>
        <p:nvSpPr>
          <p:cNvPr id="3" name="Subtitle 2">
            <a:extLst>
              <a:ext uri="{FF2B5EF4-FFF2-40B4-BE49-F238E27FC236}">
                <a16:creationId xmlns:a16="http://schemas.microsoft.com/office/drawing/2014/main" id="{CF31827B-69FE-4871-BE64-2C6D3B5FF834}"/>
              </a:ext>
            </a:extLst>
          </p:cNvPr>
          <p:cNvSpPr>
            <a:spLocks noGrp="1"/>
          </p:cNvSpPr>
          <p:nvPr>
            <p:ph type="subTitle" idx="1"/>
          </p:nvPr>
        </p:nvSpPr>
        <p:spPr>
          <a:xfrm>
            <a:off x="285750" y="1182047"/>
            <a:ext cx="7756282" cy="1049436"/>
          </a:xfrm>
        </p:spPr>
        <p:txBody>
          <a:bodyPr>
            <a:normAutofit fontScale="92500" lnSpcReduction="10000"/>
          </a:bodyPr>
          <a:lstStyle/>
          <a:p>
            <a:pPr marL="342900" indent="-342900" algn="l">
              <a:buClr>
                <a:srgbClr val="53194C"/>
              </a:buClr>
              <a:buFont typeface="Wingdings" panose="05000000000000000000" pitchFamily="2" charset="2"/>
              <a:buChar char="§"/>
            </a:pPr>
            <a:r>
              <a:rPr lang="en-US" sz="2600" b="1" dirty="0">
                <a:latin typeface="Bell MT" panose="02020503060305020303" pitchFamily="18" charset="0"/>
              </a:rPr>
              <a:t>Substance use disorder is among the most stigmatized conditions in the US and around the world.</a:t>
            </a:r>
          </a:p>
          <a:p>
            <a:pPr marL="342900" indent="-342900">
              <a:buFont typeface="Arial" panose="020B0604020202020204" pitchFamily="34" charset="0"/>
              <a:buChar char="•"/>
            </a:pPr>
            <a:endParaRPr lang="en-US" sz="2000" dirty="0">
              <a:latin typeface="Bell MT" panose="02020503060305020303" pitchFamily="18" charset="0"/>
            </a:endParaRPr>
          </a:p>
        </p:txBody>
      </p:sp>
      <p:sp>
        <p:nvSpPr>
          <p:cNvPr id="4" name="Subtitle 2">
            <a:extLst>
              <a:ext uri="{FF2B5EF4-FFF2-40B4-BE49-F238E27FC236}">
                <a16:creationId xmlns:a16="http://schemas.microsoft.com/office/drawing/2014/main" id="{1D795D97-4BCB-48D3-9531-DE54FE7A3B79}"/>
              </a:ext>
            </a:extLst>
          </p:cNvPr>
          <p:cNvSpPr txBox="1">
            <a:spLocks/>
          </p:cNvSpPr>
          <p:nvPr/>
        </p:nvSpPr>
        <p:spPr>
          <a:xfrm>
            <a:off x="171450" y="2192772"/>
            <a:ext cx="7181850" cy="37984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buClr>
                <a:srgbClr val="53194C"/>
              </a:buClr>
              <a:buFont typeface="Bell MT" panose="02020503060305020303" pitchFamily="18" charset="0"/>
              <a:buChar char="–"/>
            </a:pPr>
            <a:r>
              <a:rPr lang="en-US" sz="2400" dirty="0">
                <a:latin typeface="Bell MT" panose="02020503060305020303" pitchFamily="18" charset="0"/>
              </a:rPr>
              <a:t>People do not want to work with, be related to, or even see people with a substance use disorder in public. Further, many believe that people with a substance use disorder can or should be denied housing, employment, social services, and health care.</a:t>
            </a:r>
          </a:p>
          <a:p>
            <a:pPr lvl="2" algn="just">
              <a:buClr>
                <a:srgbClr val="53194C"/>
              </a:buClr>
            </a:pPr>
            <a:r>
              <a:rPr lang="en-US" sz="2400" dirty="0">
                <a:latin typeface="Bell MT" panose="02020503060305020303" pitchFamily="18" charset="0"/>
              </a:rPr>
              <a:t>	</a:t>
            </a:r>
            <a:r>
              <a:rPr lang="en-US" sz="1400" dirty="0">
                <a:latin typeface="Bell MT" panose="02020503060305020303" pitchFamily="18" charset="0"/>
              </a:rPr>
              <a:t>From the Book: </a:t>
            </a:r>
            <a:r>
              <a:rPr lang="en-US" sz="1400" i="1" dirty="0">
                <a:latin typeface="Bell MT" panose="02020503060305020303" pitchFamily="18" charset="0"/>
              </a:rPr>
              <a:t>Ending Discrimination Against People with Mental 	and Substance Use Disorders: The Evidence for Stigma Change</a:t>
            </a:r>
          </a:p>
          <a:p>
            <a:pPr algn="l"/>
            <a:endParaRPr lang="en-US" dirty="0"/>
          </a:p>
        </p:txBody>
      </p:sp>
      <p:pic>
        <p:nvPicPr>
          <p:cNvPr id="7" name="Picture 6">
            <a:extLst>
              <a:ext uri="{FF2B5EF4-FFF2-40B4-BE49-F238E27FC236}">
                <a16:creationId xmlns:a16="http://schemas.microsoft.com/office/drawing/2014/main" id="{0F60D1B5-3E68-43A3-BD97-4DFEF3C40A0D}"/>
              </a:ext>
            </a:extLst>
          </p:cNvPr>
          <p:cNvPicPr>
            <a:picLocks noChangeAspect="1"/>
          </p:cNvPicPr>
          <p:nvPr/>
        </p:nvPicPr>
        <p:blipFill>
          <a:blip r:embed="rId3">
            <a:extLst>
              <a:ext uri="{BEBA8EAE-BF5A-486C-A8C5-ECC9F3942E4B}">
                <a14:imgProps xmlns:a14="http://schemas.microsoft.com/office/drawing/2010/main">
                  <a14:imgLayer r:embed="rId4">
                    <a14:imgEffect>
                      <a14:colorTemperature colorTemp="11200"/>
                    </a14:imgEffect>
                    <a14:imgEffect>
                      <a14:saturation sat="33000"/>
                    </a14:imgEffect>
                  </a14:imgLayer>
                </a14:imgProps>
              </a:ext>
              <a:ext uri="{28A0092B-C50C-407E-A947-70E740481C1C}">
                <a14:useLocalDpi xmlns:a14="http://schemas.microsoft.com/office/drawing/2010/main" val="0"/>
              </a:ext>
            </a:extLst>
          </a:blip>
          <a:stretch>
            <a:fillRect/>
          </a:stretch>
        </p:blipFill>
        <p:spPr>
          <a:xfrm>
            <a:off x="7591425" y="1296137"/>
            <a:ext cx="4257675" cy="4257675"/>
          </a:xfrm>
          <a:prstGeom prst="rect">
            <a:avLst/>
          </a:prstGeom>
        </p:spPr>
      </p:pic>
      <p:sp>
        <p:nvSpPr>
          <p:cNvPr id="13" name="Rectangle 12">
            <a:extLst>
              <a:ext uri="{FF2B5EF4-FFF2-40B4-BE49-F238E27FC236}">
                <a16:creationId xmlns:a16="http://schemas.microsoft.com/office/drawing/2014/main" id="{CF97D428-34D6-4243-9CDF-B679894D1841}"/>
              </a:ext>
            </a:extLst>
          </p:cNvPr>
          <p:cNvSpPr/>
          <p:nvPr/>
        </p:nvSpPr>
        <p:spPr>
          <a:xfrm>
            <a:off x="0" y="6255155"/>
            <a:ext cx="12192000" cy="602845"/>
          </a:xfrm>
          <a:prstGeom prst="rect">
            <a:avLst/>
          </a:prstGeom>
          <a:solidFill>
            <a:srgbClr val="A8C278"/>
          </a:solidFill>
          <a:ln>
            <a:solidFill>
              <a:srgbClr val="A8C2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8403F400-663D-49B0-8EA4-BA701CC43E6D}"/>
              </a:ext>
            </a:extLst>
          </p:cNvPr>
          <p:cNvSpPr txBox="1"/>
          <p:nvPr/>
        </p:nvSpPr>
        <p:spPr>
          <a:xfrm>
            <a:off x="171450" y="5240661"/>
            <a:ext cx="11849100" cy="1154162"/>
          </a:xfrm>
          <a:prstGeom prst="rect">
            <a:avLst/>
          </a:prstGeom>
          <a:noFill/>
        </p:spPr>
        <p:txBody>
          <a:bodyPr wrap="square" rtlCol="0">
            <a:spAutoFit/>
          </a:bodyPr>
          <a:lstStyle/>
          <a:p>
            <a:r>
              <a:rPr lang="en-US" sz="1100" dirty="0"/>
              <a:t>From </a:t>
            </a:r>
            <a:r>
              <a:rPr lang="en-US" sz="1100" dirty="0">
                <a:hlinkClick r:id="rId5"/>
              </a:rPr>
              <a:t>www.samhsa.gov/capt/sites/default/files/resources/sud-stigma-tool.pdf</a:t>
            </a:r>
            <a:endParaRPr lang="en-US" sz="1100" dirty="0"/>
          </a:p>
          <a:p>
            <a:endParaRPr lang="en-US" sz="1100" dirty="0"/>
          </a:p>
          <a:p>
            <a:r>
              <a:rPr lang="en-US" sz="1100" dirty="0"/>
              <a:t>Committee on the Science of Changing Behavioral Health Social Norms; Board on Behavioral, Cognitive, and Sensory Sciences; Division of Behavioral and Social Sciences and Education; National Academies of Sciences, Engineering, and Medicine. Ending Discrimination Against People with Mental and Substance Use Disorders: The Evidence for Stigma Change. Washington (DC): National Academies Press (US); 2016 Aug 3. 2, Understanding Stigma of Mental and Substance Use Disorders. Available from: https://www.ncbi.nlm.nih.gov/books/NBK384923/</a:t>
            </a:r>
          </a:p>
          <a:p>
            <a:endParaRPr lang="en-US" sz="1400" dirty="0"/>
          </a:p>
        </p:txBody>
      </p:sp>
    </p:spTree>
    <p:extLst>
      <p:ext uri="{BB962C8B-B14F-4D97-AF65-F5344CB8AC3E}">
        <p14:creationId xmlns:p14="http://schemas.microsoft.com/office/powerpoint/2010/main" val="3841170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76A76-254E-40CC-849D-BC18AEBE6FAF}"/>
              </a:ext>
            </a:extLst>
          </p:cNvPr>
          <p:cNvSpPr>
            <a:spLocks noGrp="1"/>
          </p:cNvSpPr>
          <p:nvPr>
            <p:ph type="ctrTitle"/>
          </p:nvPr>
        </p:nvSpPr>
        <p:spPr>
          <a:xfrm>
            <a:off x="171450" y="329310"/>
            <a:ext cx="8524142" cy="738188"/>
          </a:xfrm>
        </p:spPr>
        <p:txBody>
          <a:bodyPr>
            <a:normAutofit fontScale="90000"/>
          </a:bodyPr>
          <a:lstStyle/>
          <a:p>
            <a:r>
              <a:rPr lang="en-US" sz="4400" b="1" dirty="0">
                <a:latin typeface="Bell MT" panose="02020503060305020303" pitchFamily="18" charset="0"/>
              </a:rPr>
              <a:t>The Consequences of Stigma Cont.</a:t>
            </a:r>
          </a:p>
        </p:txBody>
      </p:sp>
      <p:sp>
        <p:nvSpPr>
          <p:cNvPr id="3" name="Subtitle 2">
            <a:extLst>
              <a:ext uri="{FF2B5EF4-FFF2-40B4-BE49-F238E27FC236}">
                <a16:creationId xmlns:a16="http://schemas.microsoft.com/office/drawing/2014/main" id="{CF31827B-69FE-4871-BE64-2C6D3B5FF834}"/>
              </a:ext>
            </a:extLst>
          </p:cNvPr>
          <p:cNvSpPr>
            <a:spLocks noGrp="1"/>
          </p:cNvSpPr>
          <p:nvPr>
            <p:ph type="subTitle" idx="1"/>
          </p:nvPr>
        </p:nvSpPr>
        <p:spPr>
          <a:xfrm>
            <a:off x="285750" y="1182047"/>
            <a:ext cx="7756282" cy="784935"/>
          </a:xfrm>
        </p:spPr>
        <p:txBody>
          <a:bodyPr>
            <a:normAutofit/>
          </a:bodyPr>
          <a:lstStyle/>
          <a:p>
            <a:pPr marL="342900" indent="-342900" algn="l">
              <a:buClr>
                <a:srgbClr val="53194C"/>
              </a:buClr>
              <a:buFont typeface="Wingdings" panose="05000000000000000000" pitchFamily="2" charset="2"/>
              <a:buChar char="§"/>
            </a:pPr>
            <a:r>
              <a:rPr lang="en-US" b="1" dirty="0">
                <a:latin typeface="Bell MT" panose="02020503060305020303" pitchFamily="18" charset="0"/>
              </a:rPr>
              <a:t>Health care providers treat patients who have substance use disorders differently. </a:t>
            </a:r>
          </a:p>
          <a:p>
            <a:pPr marL="342900" indent="-342900">
              <a:buFont typeface="Arial" panose="020B0604020202020204" pitchFamily="34" charset="0"/>
              <a:buChar char="•"/>
            </a:pPr>
            <a:endParaRPr lang="en-US" sz="2000" dirty="0">
              <a:latin typeface="Bell MT" panose="02020503060305020303" pitchFamily="18" charset="0"/>
            </a:endParaRPr>
          </a:p>
        </p:txBody>
      </p:sp>
      <p:sp>
        <p:nvSpPr>
          <p:cNvPr id="4" name="Subtitle 2">
            <a:extLst>
              <a:ext uri="{FF2B5EF4-FFF2-40B4-BE49-F238E27FC236}">
                <a16:creationId xmlns:a16="http://schemas.microsoft.com/office/drawing/2014/main" id="{1D795D97-4BCB-48D3-9531-DE54FE7A3B79}"/>
              </a:ext>
            </a:extLst>
          </p:cNvPr>
          <p:cNvSpPr txBox="1">
            <a:spLocks/>
          </p:cNvSpPr>
          <p:nvPr/>
        </p:nvSpPr>
        <p:spPr>
          <a:xfrm>
            <a:off x="285750" y="1966982"/>
            <a:ext cx="8758238" cy="32867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just">
              <a:buFont typeface="Bell MT" panose="02020503060305020303" pitchFamily="18" charset="0"/>
              <a:buChar char="–"/>
            </a:pPr>
            <a:r>
              <a:rPr lang="en-US" sz="2400" dirty="0">
                <a:latin typeface="Bell MT" panose="02020503060305020303" pitchFamily="18" charset="0"/>
              </a:rPr>
              <a:t>Clinicians have lower expectations for health outcomes for patients with substance use disorders; this in turn can affect whether the provider believes the patient is deserving of treatment. </a:t>
            </a:r>
          </a:p>
          <a:p>
            <a:pPr marL="800100" lvl="1" indent="-342900" algn="just">
              <a:buFont typeface="Bell MT" panose="02020503060305020303" pitchFamily="18" charset="0"/>
              <a:buChar char="–"/>
            </a:pPr>
            <a:r>
              <a:rPr lang="en-US" sz="2400" dirty="0">
                <a:latin typeface="Bell MT" panose="02020503060305020303" pitchFamily="18" charset="0"/>
              </a:rPr>
              <a:t>Some health care providers, falsely believing that substance use disorders are within a person’s control, cite feelings of frustration and resentment when treating patients with substance use disorders </a:t>
            </a:r>
          </a:p>
          <a:p>
            <a:pPr algn="l"/>
            <a:endParaRPr lang="en-US" dirty="0"/>
          </a:p>
        </p:txBody>
      </p:sp>
      <p:sp>
        <p:nvSpPr>
          <p:cNvPr id="13" name="Rectangle 12">
            <a:extLst>
              <a:ext uri="{FF2B5EF4-FFF2-40B4-BE49-F238E27FC236}">
                <a16:creationId xmlns:a16="http://schemas.microsoft.com/office/drawing/2014/main" id="{CF97D428-34D6-4243-9CDF-B679894D1841}"/>
              </a:ext>
            </a:extLst>
          </p:cNvPr>
          <p:cNvSpPr/>
          <p:nvPr/>
        </p:nvSpPr>
        <p:spPr>
          <a:xfrm>
            <a:off x="0" y="6255155"/>
            <a:ext cx="12192000" cy="602845"/>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69FC10F3-6FF4-433E-90E6-ACB1BFBFB6A4}"/>
              </a:ext>
            </a:extLst>
          </p:cNvPr>
          <p:cNvSpPr txBox="1"/>
          <p:nvPr/>
        </p:nvSpPr>
        <p:spPr>
          <a:xfrm>
            <a:off x="607162" y="5253700"/>
            <a:ext cx="5347411" cy="800219"/>
          </a:xfrm>
          <a:prstGeom prst="rect">
            <a:avLst/>
          </a:prstGeom>
          <a:noFill/>
        </p:spPr>
        <p:txBody>
          <a:bodyPr wrap="square" rtlCol="0">
            <a:spAutoFit/>
          </a:bodyPr>
          <a:lstStyle/>
          <a:p>
            <a:r>
              <a:rPr lang="en-US" sz="1400" dirty="0"/>
              <a:t>From www.samhsa.gov/capt/sites/default/files/resources/sud-stigma-tool.pdf</a:t>
            </a:r>
          </a:p>
          <a:p>
            <a:endParaRPr lang="en-US" dirty="0"/>
          </a:p>
        </p:txBody>
      </p:sp>
    </p:spTree>
    <p:extLst>
      <p:ext uri="{BB962C8B-B14F-4D97-AF65-F5344CB8AC3E}">
        <p14:creationId xmlns:p14="http://schemas.microsoft.com/office/powerpoint/2010/main" val="3821165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76A76-254E-40CC-849D-BC18AEBE6FAF}"/>
              </a:ext>
            </a:extLst>
          </p:cNvPr>
          <p:cNvSpPr>
            <a:spLocks noGrp="1"/>
          </p:cNvSpPr>
          <p:nvPr>
            <p:ph type="ctrTitle"/>
          </p:nvPr>
        </p:nvSpPr>
        <p:spPr>
          <a:xfrm>
            <a:off x="171450" y="329310"/>
            <a:ext cx="8524142" cy="738188"/>
          </a:xfrm>
        </p:spPr>
        <p:txBody>
          <a:bodyPr>
            <a:normAutofit fontScale="90000"/>
          </a:bodyPr>
          <a:lstStyle/>
          <a:p>
            <a:r>
              <a:rPr lang="en-US" sz="4400" b="1" dirty="0">
                <a:latin typeface="Bell MT" panose="02020503060305020303" pitchFamily="18" charset="0"/>
              </a:rPr>
              <a:t>The Consequences of Stigma Cont.</a:t>
            </a:r>
          </a:p>
        </p:txBody>
      </p:sp>
      <p:sp>
        <p:nvSpPr>
          <p:cNvPr id="3" name="Subtitle 2">
            <a:extLst>
              <a:ext uri="{FF2B5EF4-FFF2-40B4-BE49-F238E27FC236}">
                <a16:creationId xmlns:a16="http://schemas.microsoft.com/office/drawing/2014/main" id="{CF31827B-69FE-4871-BE64-2C6D3B5FF834}"/>
              </a:ext>
            </a:extLst>
          </p:cNvPr>
          <p:cNvSpPr>
            <a:spLocks noGrp="1"/>
          </p:cNvSpPr>
          <p:nvPr>
            <p:ph type="subTitle" idx="1"/>
          </p:nvPr>
        </p:nvSpPr>
        <p:spPr>
          <a:xfrm>
            <a:off x="285750" y="1182047"/>
            <a:ext cx="7756282" cy="784935"/>
          </a:xfrm>
        </p:spPr>
        <p:txBody>
          <a:bodyPr>
            <a:normAutofit/>
          </a:bodyPr>
          <a:lstStyle/>
          <a:p>
            <a:pPr marL="342900" indent="-342900" algn="l">
              <a:buClr>
                <a:srgbClr val="53194C"/>
              </a:buClr>
              <a:buFont typeface="Wingdings" panose="05000000000000000000" pitchFamily="2" charset="2"/>
              <a:buChar char="§"/>
            </a:pPr>
            <a:r>
              <a:rPr lang="en-US" b="1" dirty="0">
                <a:latin typeface="Bell MT" panose="02020503060305020303" pitchFamily="18" charset="0"/>
              </a:rPr>
              <a:t>People with a substance use disorder who expect or experience stigma have poorer outcomes.</a:t>
            </a:r>
          </a:p>
          <a:p>
            <a:pPr marL="342900" indent="-342900">
              <a:buFont typeface="Arial" panose="020B0604020202020204" pitchFamily="34" charset="0"/>
              <a:buChar char="•"/>
            </a:pPr>
            <a:endParaRPr lang="en-US" sz="2000" dirty="0">
              <a:latin typeface="Bell MT" panose="02020503060305020303" pitchFamily="18" charset="0"/>
            </a:endParaRPr>
          </a:p>
        </p:txBody>
      </p:sp>
      <p:sp>
        <p:nvSpPr>
          <p:cNvPr id="4" name="Subtitle 2">
            <a:extLst>
              <a:ext uri="{FF2B5EF4-FFF2-40B4-BE49-F238E27FC236}">
                <a16:creationId xmlns:a16="http://schemas.microsoft.com/office/drawing/2014/main" id="{1D795D97-4BCB-48D3-9531-DE54FE7A3B79}"/>
              </a:ext>
            </a:extLst>
          </p:cNvPr>
          <p:cNvSpPr txBox="1">
            <a:spLocks/>
          </p:cNvSpPr>
          <p:nvPr/>
        </p:nvSpPr>
        <p:spPr>
          <a:xfrm>
            <a:off x="357187" y="1999656"/>
            <a:ext cx="7396163" cy="32771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just">
              <a:buFont typeface="Bell MT" panose="02020503060305020303" pitchFamily="18" charset="0"/>
              <a:buChar char="–"/>
            </a:pPr>
            <a:r>
              <a:rPr lang="en-US" sz="2400" dirty="0">
                <a:latin typeface="Bell MT" panose="02020503060305020303" pitchFamily="18" charset="0"/>
              </a:rPr>
              <a:t>People who experience stigma are less likely to seek out treatment services and access those services. </a:t>
            </a:r>
          </a:p>
          <a:p>
            <a:pPr marL="800100" lvl="1" indent="-342900" algn="just">
              <a:buFont typeface="Bell MT" panose="02020503060305020303" pitchFamily="18" charset="0"/>
              <a:buChar char="–"/>
            </a:pPr>
            <a:r>
              <a:rPr lang="en-US" sz="2400" dirty="0">
                <a:latin typeface="Bell MT" panose="02020503060305020303" pitchFamily="18" charset="0"/>
              </a:rPr>
              <a:t>When they do, people who experience stigma are more likely to drop out of care earlier. </a:t>
            </a:r>
          </a:p>
          <a:p>
            <a:pPr marL="800100" lvl="1" indent="-342900" algn="just">
              <a:buFont typeface="Bell MT" panose="02020503060305020303" pitchFamily="18" charset="0"/>
              <a:buChar char="–"/>
            </a:pPr>
            <a:r>
              <a:rPr lang="en-US" sz="2400" dirty="0">
                <a:latin typeface="Bell MT" panose="02020503060305020303" pitchFamily="18" charset="0"/>
              </a:rPr>
              <a:t>Both of these factors compound and lead to worse outcomes overall. </a:t>
            </a:r>
          </a:p>
          <a:p>
            <a:pPr algn="l"/>
            <a:endParaRPr lang="en-US" dirty="0"/>
          </a:p>
        </p:txBody>
      </p:sp>
      <p:sp>
        <p:nvSpPr>
          <p:cNvPr id="13" name="Rectangle 12">
            <a:extLst>
              <a:ext uri="{FF2B5EF4-FFF2-40B4-BE49-F238E27FC236}">
                <a16:creationId xmlns:a16="http://schemas.microsoft.com/office/drawing/2014/main" id="{CF97D428-34D6-4243-9CDF-B679894D1841}"/>
              </a:ext>
            </a:extLst>
          </p:cNvPr>
          <p:cNvSpPr/>
          <p:nvPr/>
        </p:nvSpPr>
        <p:spPr>
          <a:xfrm>
            <a:off x="0" y="6255155"/>
            <a:ext cx="12192000" cy="602845"/>
          </a:xfrm>
          <a:prstGeom prst="rect">
            <a:avLst/>
          </a:prstGeom>
          <a:solidFill>
            <a:srgbClr val="55A5ED"/>
          </a:solidFill>
          <a:ln>
            <a:solidFill>
              <a:srgbClr val="55A5E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955BF0E-4769-4BE7-9C09-F202E7CF1B5F}"/>
              </a:ext>
            </a:extLst>
          </p:cNvPr>
          <p:cNvSpPr txBox="1"/>
          <p:nvPr/>
        </p:nvSpPr>
        <p:spPr>
          <a:xfrm>
            <a:off x="512064" y="5106010"/>
            <a:ext cx="5501030" cy="738664"/>
          </a:xfrm>
          <a:prstGeom prst="rect">
            <a:avLst/>
          </a:prstGeom>
          <a:noFill/>
        </p:spPr>
        <p:txBody>
          <a:bodyPr wrap="square" rtlCol="0">
            <a:spAutoFit/>
          </a:bodyPr>
          <a:lstStyle/>
          <a:p>
            <a:r>
              <a:rPr lang="en-US" sz="1400" dirty="0"/>
              <a:t>From www.samhsa.gov/capt/sites/default/files/resources/sud-stigma-tool.pdf</a:t>
            </a:r>
          </a:p>
          <a:p>
            <a:endParaRPr lang="en-US" sz="1400" dirty="0"/>
          </a:p>
        </p:txBody>
      </p:sp>
    </p:spTree>
    <p:extLst>
      <p:ext uri="{BB962C8B-B14F-4D97-AF65-F5344CB8AC3E}">
        <p14:creationId xmlns:p14="http://schemas.microsoft.com/office/powerpoint/2010/main" val="36640252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689</TotalTime>
  <Words>2100</Words>
  <Application>Microsoft Office PowerPoint</Application>
  <PresentationFormat>Widescreen</PresentationFormat>
  <Paragraphs>188</Paragraphs>
  <Slides>24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Bell MT</vt:lpstr>
      <vt:lpstr>Calibri</vt:lpstr>
      <vt:lpstr>Calibri Light</vt:lpstr>
      <vt:lpstr>Wingdings</vt:lpstr>
      <vt:lpstr>Office Theme</vt:lpstr>
      <vt:lpstr>Opiate Use Disorder in Pregnancy: Addressing Stigma</vt:lpstr>
      <vt:lpstr>What is Stigma?</vt:lpstr>
      <vt:lpstr>PowerPoint Presentation</vt:lpstr>
      <vt:lpstr>PowerPoint Presentation</vt:lpstr>
      <vt:lpstr>PowerPoint Presentation</vt:lpstr>
      <vt:lpstr>The Consequences of Stigma</vt:lpstr>
      <vt:lpstr>The Consequences of Stigma</vt:lpstr>
      <vt:lpstr>The Consequences of Stigma Cont.</vt:lpstr>
      <vt:lpstr>The Consequences of Stigma Cont.</vt:lpstr>
      <vt:lpstr>PowerPoint Presentation</vt:lpstr>
      <vt:lpstr>PowerPoint Presentation</vt:lpstr>
      <vt:lpstr>PowerPoint Presentation</vt:lpstr>
      <vt:lpstr>PowerPoint Presentation</vt:lpstr>
      <vt:lpstr>PowerPoint Presentation</vt:lpstr>
      <vt:lpstr>Percent Relapse for Chronic Conditions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Opiate Use Disorder in Pregnancy: Addressing Stigmajjh</dc:title>
  <dc:creator>Jordan Reeder</dc:creator>
  <cp:lastModifiedBy>Amy Bross</cp:lastModifiedBy>
  <cp:revision>43</cp:revision>
  <dcterms:created xsi:type="dcterms:W3CDTF">2018-05-16T14:10:47Z</dcterms:created>
  <dcterms:modified xsi:type="dcterms:W3CDTF">2018-12-10T18:58:59Z</dcterms:modified>
</cp:coreProperties>
</file>