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93" r:id="rId5"/>
    <p:sldId id="271" r:id="rId6"/>
    <p:sldId id="272" r:id="rId7"/>
    <p:sldId id="273" r:id="rId8"/>
    <p:sldId id="292" r:id="rId9"/>
    <p:sldId id="276" r:id="rId10"/>
    <p:sldId id="275" r:id="rId11"/>
    <p:sldId id="291" r:id="rId12"/>
    <p:sldId id="277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DCC20-AEAF-4959-98AC-6FAE7F2F9CA5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1A3CB-28EA-43B8-A9FA-ADB72A268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558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A3CB-28EA-43B8-A9FA-ADB72A268F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95A0-1038-4F72-8A6B-F5FDF5C88BDB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134AF-EE08-468F-A47C-A3435BD37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95A0-1038-4F72-8A6B-F5FDF5C88BDB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4AF-EE08-468F-A47C-A3435BD37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95A0-1038-4F72-8A6B-F5FDF5C88BDB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4AF-EE08-468F-A47C-A3435BD37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6E95A0-1038-4F72-8A6B-F5FDF5C88BDB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5134AF-EE08-468F-A47C-A3435BD37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rtlCol="0" anchor="b" anchorCtr="0">
            <a:normAutofit/>
          </a:bodyPr>
          <a:lstStyle>
            <a:lvl1pPr algn="ctr"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95A0-1038-4F72-8A6B-F5FDF5C88BDB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4AF-EE08-468F-A47C-A3435BD37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4AF-EE08-468F-A47C-A3435BD37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95A0-1038-4F72-8A6B-F5FDF5C88BDB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95A0-1038-4F72-8A6B-F5FDF5C88BDB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4AF-EE08-468F-A47C-A3435BD37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95A0-1038-4F72-8A6B-F5FDF5C88BDB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4AF-EE08-468F-A47C-A3435BD37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6E95A0-1038-4F72-8A6B-F5FDF5C88BDB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5134AF-EE08-468F-A47C-A3435BD37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95A0-1038-4F72-8A6B-F5FDF5C88BDB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134AF-EE08-468F-A47C-A3435BD37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6E95A0-1038-4F72-8A6B-F5FDF5C88BDB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5134AF-EE08-468F-A47C-A3435BD37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sdh/25250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Bob Bowman, MS</a:t>
            </a:r>
          </a:p>
          <a:p>
            <a:r>
              <a:rPr lang="en-US" dirty="0" smtClean="0"/>
              <a:t>Director of Genomics &amp; Newborn Screening</a:t>
            </a:r>
          </a:p>
          <a:p>
            <a:r>
              <a:rPr lang="en-US" dirty="0" smtClean="0"/>
              <a:t>Indiana State Department of Health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 Oximetry Newborn Screening for CCHD in Indiana</a:t>
            </a:r>
            <a:endParaRPr lang="en-US" dirty="0"/>
          </a:p>
        </p:txBody>
      </p:sp>
      <p:pic>
        <p:nvPicPr>
          <p:cNvPr id="4" name="Picture 3" descr="ISDHLogo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4280" y="5638800"/>
            <a:ext cx="1188720" cy="625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INSTEP:</a:t>
            </a:r>
            <a:r>
              <a:rPr lang="en-US" dirty="0" smtClean="0"/>
              <a:t>  Web-based application used by all birthing facilities to submit </a:t>
            </a:r>
            <a:r>
              <a:rPr lang="en-US" dirty="0" smtClean="0"/>
              <a:t>Monthly Summary Reports (MSRs)</a:t>
            </a:r>
            <a:endParaRPr lang="en-US" dirty="0" smtClean="0"/>
          </a:p>
          <a:p>
            <a:pPr lvl="1"/>
            <a:endParaRPr lang="en-US" u="sng" dirty="0" smtClean="0"/>
          </a:p>
          <a:p>
            <a:pPr lvl="1"/>
            <a:r>
              <a:rPr lang="en-US" u="sng" dirty="0" smtClean="0"/>
              <a:t>CCHD MSR includes </a:t>
            </a:r>
            <a:r>
              <a:rPr lang="en-US" u="sng" dirty="0" smtClean="0"/>
              <a:t>detailed information on children born in Indiana who either: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Did not pass CCHD screening</a:t>
            </a:r>
          </a:p>
          <a:p>
            <a:pPr lvl="3"/>
            <a:r>
              <a:rPr lang="en-US" dirty="0" smtClean="0"/>
              <a:t>Facilities are required to report where child will receive his/her follow-up care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Did not receive a valid CCHD screen</a:t>
            </a:r>
          </a:p>
          <a:p>
            <a:pPr lvl="3"/>
            <a:r>
              <a:rPr lang="en-US" dirty="0" smtClean="0"/>
              <a:t>Facilities are required to report the reason (“exception”) why a child did not receive a valid CCHD screen</a:t>
            </a:r>
          </a:p>
          <a:p>
            <a:pPr lvl="4"/>
            <a:r>
              <a:rPr lang="en-US" dirty="0" smtClean="0"/>
              <a:t>Transferred to other birthing facility before 24 hours of age</a:t>
            </a:r>
          </a:p>
          <a:p>
            <a:pPr lvl="4"/>
            <a:r>
              <a:rPr lang="en-US" dirty="0" smtClean="0"/>
              <a:t>NICU</a:t>
            </a:r>
          </a:p>
          <a:p>
            <a:pPr lvl="4"/>
            <a:r>
              <a:rPr lang="en-US" dirty="0" smtClean="0"/>
              <a:t>Deceased before 24 hours of age</a:t>
            </a:r>
          </a:p>
          <a:p>
            <a:pPr lvl="4"/>
            <a:r>
              <a:rPr lang="en-US" dirty="0" smtClean="0"/>
              <a:t>Prenatally / </a:t>
            </a:r>
            <a:r>
              <a:rPr lang="en-US" dirty="0" err="1" smtClean="0"/>
              <a:t>postnatally</a:t>
            </a:r>
            <a:r>
              <a:rPr lang="en-US" dirty="0" smtClean="0"/>
              <a:t> </a:t>
            </a:r>
            <a:r>
              <a:rPr lang="en-US" dirty="0" smtClean="0"/>
              <a:t>diagnosed with CCHD</a:t>
            </a:r>
          </a:p>
          <a:p>
            <a:pPr lvl="4"/>
            <a:r>
              <a:rPr lang="en-US" dirty="0" smtClean="0"/>
              <a:t>Parents / guardians </a:t>
            </a:r>
            <a:r>
              <a:rPr lang="en-US" dirty="0" smtClean="0"/>
              <a:t>signed Religious Waiver refusing CCHD screen</a:t>
            </a:r>
          </a:p>
          <a:p>
            <a:pPr lvl="4"/>
            <a:r>
              <a:rPr lang="en-US" dirty="0" smtClean="0"/>
              <a:t>Discharged home without receiving valid CCHD screen (typically due to unauthorized refusal of CCHD screen by </a:t>
            </a:r>
            <a:r>
              <a:rPr lang="en-US" dirty="0" smtClean="0"/>
              <a:t>parent / guardian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</a:t>
            </a:r>
            <a:r>
              <a:rPr lang="en-US" sz="3200" dirty="0" smtClean="0"/>
              <a:t>Summary Report (MSR)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Gathering Follow-up Information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INSTEP </a:t>
            </a:r>
            <a:r>
              <a:rPr lang="en-US" dirty="0" smtClean="0"/>
              <a:t>will partner with Indiana Birth Defects &amp; Problems Registry (IBDPR) </a:t>
            </a:r>
          </a:p>
          <a:p>
            <a:pPr lvl="1"/>
            <a:r>
              <a:rPr lang="en-US" dirty="0" smtClean="0"/>
              <a:t>Another web-based application developed, maintained, &amp; used by Genomics/NBS Program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IBDPR collects information on birth defects for all children born in Indiana from birth up to age 3 (age 5 for FAS &amp; autism)</a:t>
            </a:r>
          </a:p>
          <a:p>
            <a:pPr lvl="1"/>
            <a:r>
              <a:rPr lang="en-US" dirty="0" smtClean="0"/>
              <a:t>Data obtained from direct physician reporting &amp; hospital discharge data (HDD)</a:t>
            </a:r>
          </a:p>
          <a:p>
            <a:pPr lvl="2"/>
            <a:r>
              <a:rPr lang="en-US" dirty="0" smtClean="0"/>
              <a:t>IBDPR staff performs medical record audits on all children reported to IBDPR through HDD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5112"/>
          </a:xfrm>
        </p:spPr>
        <p:txBody>
          <a:bodyPr>
            <a:noAutofit/>
          </a:bodyPr>
          <a:lstStyle/>
          <a:p>
            <a:r>
              <a:rPr lang="en-US" dirty="0" smtClean="0"/>
              <a:t>INSTEP &amp; IBDPR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ISDH NBS Program will utilize data contained in IBDPR in order to: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Ensure that all children who did not pass CCHD screen received timely &amp; appropriate follow-up care (including echocardiogram)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Evaluate health-related outcomes for children who are diagnosed with at least one of the critical congenital heart defects detectable by CCHD screening</a:t>
            </a:r>
          </a:p>
          <a:p>
            <a:pPr lvl="2"/>
            <a:r>
              <a:rPr lang="en-US" dirty="0" smtClean="0"/>
              <a:t>Regardless of child’s CCHD screen results (passed/did not pass)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Evaluate &amp; potentially modify current standards of care for Indiana children with CCHD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INSTEP &amp; IBDPR (cont.)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June 2011:</a:t>
            </a:r>
            <a:r>
              <a:rPr lang="en-US" dirty="0" smtClean="0"/>
              <a:t> </a:t>
            </a:r>
            <a:r>
              <a:rPr lang="en-US" dirty="0" smtClean="0"/>
              <a:t>Indiana General Assembly amended state newborn screening law (IC 16-41-17) to include pulse oximetry screening for critical congenital heart disease (CCHD)</a:t>
            </a:r>
          </a:p>
          <a:p>
            <a:pPr lvl="1"/>
            <a:r>
              <a:rPr lang="en-US" u="sng" dirty="0" smtClean="0"/>
              <a:t>Implementation date:</a:t>
            </a:r>
            <a:r>
              <a:rPr lang="en-US" dirty="0" smtClean="0"/>
              <a:t>  January 1, 2012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What did this mean for Indiana?</a:t>
            </a:r>
          </a:p>
          <a:p>
            <a:pPr lvl="1"/>
            <a:r>
              <a:rPr lang="en-US" dirty="0" smtClean="0"/>
              <a:t>Pulse oximetry screening for CCHD </a:t>
            </a:r>
            <a:r>
              <a:rPr lang="en-US" dirty="0" smtClean="0"/>
              <a:t>included </a:t>
            </a:r>
            <a:r>
              <a:rPr lang="en-US" dirty="0" smtClean="0"/>
              <a:t>as part of state-mandated NBS panel</a:t>
            </a:r>
          </a:p>
          <a:p>
            <a:pPr lvl="1"/>
            <a:r>
              <a:rPr lang="en-US" dirty="0" smtClean="0"/>
              <a:t>Every baby born in Indiana is required to receive CCHD</a:t>
            </a:r>
          </a:p>
          <a:p>
            <a:pPr lvl="2"/>
            <a:r>
              <a:rPr lang="en-US" u="sng" dirty="0" smtClean="0"/>
              <a:t>Only legal reason parents/guardians may refuse:</a:t>
            </a:r>
            <a:r>
              <a:rPr lang="en-US" dirty="0" smtClean="0"/>
              <a:t>  based on parents’/guardians’ religious </a:t>
            </a:r>
            <a:r>
              <a:rPr lang="en-US" dirty="0" smtClean="0"/>
              <a:t>beliefs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Legislative 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ISDH needed</a:t>
            </a:r>
            <a:r>
              <a:rPr lang="en-US" u="sng" dirty="0" smtClean="0"/>
              <a:t>:</a:t>
            </a:r>
            <a:endParaRPr lang="en-US" u="sng" dirty="0" smtClean="0"/>
          </a:p>
          <a:p>
            <a:pPr lvl="1"/>
            <a:r>
              <a:rPr lang="en-US" dirty="0" smtClean="0"/>
              <a:t>Complete </a:t>
            </a:r>
            <a:r>
              <a:rPr lang="en-US" dirty="0" smtClean="0"/>
              <a:t>recommendations from SACHDNC</a:t>
            </a:r>
          </a:p>
          <a:p>
            <a:pPr lvl="1"/>
            <a:r>
              <a:rPr lang="en-US" dirty="0" smtClean="0"/>
              <a:t>To determine the capacity of Indiana birthing facilities to do CCHD screening</a:t>
            </a:r>
          </a:p>
          <a:p>
            <a:pPr lvl="1"/>
            <a:r>
              <a:rPr lang="en-US" dirty="0" smtClean="0"/>
              <a:t>Feedback from Pediatric Cardiologists in Indiana</a:t>
            </a:r>
          </a:p>
          <a:p>
            <a:pPr lvl="1"/>
            <a:r>
              <a:rPr lang="en-US" dirty="0" smtClean="0"/>
              <a:t>To determine how birthing centers felt about implementing CCHD screening</a:t>
            </a:r>
          </a:p>
          <a:p>
            <a:pPr lvl="1"/>
            <a:r>
              <a:rPr lang="en-US" dirty="0" smtClean="0"/>
              <a:t>Identify what data would be collected and how it would be </a:t>
            </a:r>
            <a:r>
              <a:rPr lang="en-US" dirty="0" smtClean="0"/>
              <a:t>collected</a:t>
            </a:r>
          </a:p>
          <a:p>
            <a:r>
              <a:rPr lang="en-US" dirty="0" smtClean="0"/>
              <a:t>Worked w/ pediatric cardiologists, neonatologists, nurses</a:t>
            </a:r>
          </a:p>
          <a:p>
            <a:r>
              <a:rPr lang="en-US" dirty="0" smtClean="0"/>
              <a:t>Surveyed birthing facilities </a:t>
            </a:r>
          </a:p>
          <a:p>
            <a:r>
              <a:rPr lang="en-US" dirty="0" smtClean="0"/>
              <a:t>Sent e-blasts to physicians</a:t>
            </a:r>
            <a:r>
              <a:rPr lang="en-US" dirty="0" smtClean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Implementing CCHD Screening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Educational Materials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Updated </a:t>
            </a:r>
            <a:r>
              <a:rPr lang="en-US" dirty="0" smtClean="0"/>
              <a:t>state Religious Waiver form to include refusal of pulse oximetry screening</a:t>
            </a:r>
          </a:p>
          <a:p>
            <a:pPr lvl="1"/>
            <a:r>
              <a:rPr lang="en-US" dirty="0" smtClean="0"/>
              <a:t>Indiana’s NBS law states that the </a:t>
            </a:r>
            <a:r>
              <a:rPr lang="en-US" b="1" i="1" u="sng" dirty="0" smtClean="0"/>
              <a:t>only</a:t>
            </a:r>
            <a:r>
              <a:rPr lang="en-US" dirty="0" smtClean="0"/>
              <a:t> legal reason parents/guardians can refuse any portion of NBS is if they object to NBS due to their religious beliefs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Updated NBS Professionals’ website to include current information about CCHD screening &amp; answers to FAQs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Created parent education sheet for CCHD screening in Indiana</a:t>
            </a:r>
          </a:p>
          <a:p>
            <a:pPr lvl="1"/>
            <a:r>
              <a:rPr lang="en-US" dirty="0" smtClean="0"/>
              <a:t>General information sheet for all parents </a:t>
            </a:r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5112"/>
          </a:xfrm>
        </p:spPr>
        <p:txBody>
          <a:bodyPr>
            <a:noAutofit/>
          </a:bodyPr>
          <a:lstStyle/>
          <a:p>
            <a:r>
              <a:rPr lang="en-US" sz="3200" dirty="0" smtClean="0"/>
              <a:t>Educational Materials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500" t="15625" r="22500" b="6250"/>
          <a:stretch>
            <a:fillRect/>
          </a:stretch>
        </p:blipFill>
        <p:spPr bwMode="auto">
          <a:xfrm>
            <a:off x="2298192" y="1198418"/>
            <a:ext cx="4712208" cy="53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39651" y="6581001"/>
            <a:ext cx="3004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200" dirty="0" smtClean="0">
                <a:hlinkClick r:id="rId3"/>
              </a:rPr>
              <a:t>http://www.in.gov/isdh/25250.htm</a:t>
            </a:r>
            <a:r>
              <a:rPr lang="en-US" sz="1200" dirty="0" smtClean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51688"/>
            <a:ext cx="8229600" cy="5151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ISDH NBS Professionals’ Website for CCHD Screening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625" t="10156" r="23750" b="5469"/>
          <a:stretch>
            <a:fillRect/>
          </a:stretch>
        </p:blipFill>
        <p:spPr bwMode="auto">
          <a:xfrm>
            <a:off x="4686300" y="1193800"/>
            <a:ext cx="40767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962400" cy="4648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Developed/written by ISDH NBS Program</a:t>
            </a:r>
          </a:p>
          <a:p>
            <a:endParaRPr lang="en-US" sz="1800" dirty="0" smtClean="0"/>
          </a:p>
          <a:p>
            <a:r>
              <a:rPr lang="en-US" sz="1800" dirty="0" smtClean="0"/>
              <a:t>Approved by ISDH Office of Public Affairs (OPA)</a:t>
            </a:r>
          </a:p>
          <a:p>
            <a:endParaRPr lang="en-US" sz="1800" dirty="0" smtClean="0"/>
          </a:p>
          <a:p>
            <a:r>
              <a:rPr lang="en-US" sz="1800" dirty="0" smtClean="0"/>
              <a:t>Reviewed for parent-appropriate content &amp; literacy level by mother of Indiana child whose daughter had one of the heart defects detectable by CCHD screening</a:t>
            </a:r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Parent CCHD Education 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Data Collection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Methods </a:t>
            </a:r>
            <a:r>
              <a:rPr lang="en-US" u="sng" dirty="0" smtClean="0"/>
              <a:t>of collecting CCHD screening data for all children include: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Direct </a:t>
            </a:r>
            <a:r>
              <a:rPr lang="en-US" dirty="0" smtClean="0"/>
              <a:t>electronic transmission of birth data &amp; pulse oximetry data from birthing facilities to ISDH Repository</a:t>
            </a:r>
          </a:p>
          <a:p>
            <a:pPr lvl="2"/>
            <a:r>
              <a:rPr lang="en-US" dirty="0" smtClean="0"/>
              <a:t>Contract with Oz Systems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Manual entry of pulse oximetry data onto heelstick card at birthing facility</a:t>
            </a:r>
          </a:p>
          <a:p>
            <a:pPr lvl="2"/>
            <a:r>
              <a:rPr lang="en-US" dirty="0" smtClean="0"/>
              <a:t>Necessary for </a:t>
            </a:r>
            <a:r>
              <a:rPr lang="en-US" dirty="0" err="1" smtClean="0"/>
              <a:t>midwiferies</a:t>
            </a:r>
            <a:r>
              <a:rPr lang="en-US" dirty="0" smtClean="0"/>
              <a:t> and those facilities that cannot transmit data electronically</a:t>
            </a:r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CCHD Screening Data Collection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A31475A7CC384AB596C1F7CE627529" ma:contentTypeVersion="0" ma:contentTypeDescription="Create a new document." ma:contentTypeScope="" ma:versionID="e052a0c2f9778420e9628cb72a3d3c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1AFD4C-7D2F-49D2-AF73-EED25FDBE3AF}"/>
</file>

<file path=customXml/itemProps2.xml><?xml version="1.0" encoding="utf-8"?>
<ds:datastoreItem xmlns:ds="http://schemas.openxmlformats.org/officeDocument/2006/customXml" ds:itemID="{B09A378F-D0AC-4383-9BB8-36B587AF1EC7}"/>
</file>

<file path=customXml/itemProps3.xml><?xml version="1.0" encoding="utf-8"?>
<ds:datastoreItem xmlns:ds="http://schemas.openxmlformats.org/officeDocument/2006/customXml" ds:itemID="{0A4704AD-15D7-4B71-AA7D-05EABBD24089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961</TotalTime>
  <Words>661</Words>
  <Application>Microsoft Office PowerPoint</Application>
  <PresentationFormat>On-screen Show (4:3)</PresentationFormat>
  <Paragraphs>84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Pulse Oximetry Newborn Screening for CCHD in Indiana</vt:lpstr>
      <vt:lpstr>Legislative Action</vt:lpstr>
      <vt:lpstr>Implementing CCHD Screening</vt:lpstr>
      <vt:lpstr>Educational Materials</vt:lpstr>
      <vt:lpstr>Educational Materials</vt:lpstr>
      <vt:lpstr>ISDH NBS Professionals’ Website for CCHD Screening</vt:lpstr>
      <vt:lpstr>Parent CCHD Education Sheet</vt:lpstr>
      <vt:lpstr>Data Collection</vt:lpstr>
      <vt:lpstr>CCHD Screening Data Collection</vt:lpstr>
      <vt:lpstr>Monthly Summary Report (MSR)</vt:lpstr>
      <vt:lpstr>Gathering Follow-up Information</vt:lpstr>
      <vt:lpstr>INSTEP &amp; IBDPR</vt:lpstr>
      <vt:lpstr>INSTEP &amp; IBDPR (cont.)</vt:lpstr>
    </vt:vector>
  </TitlesOfParts>
  <Company>State of Indiana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 Oximetry Newborn Screening for CCHD:  Indiana’s Story</dc:title>
  <dc:creator>ceddy</dc:creator>
  <cp:lastModifiedBy>ceddy</cp:lastModifiedBy>
  <cp:revision>102</cp:revision>
  <dcterms:created xsi:type="dcterms:W3CDTF">2011-12-22T12:22:33Z</dcterms:created>
  <dcterms:modified xsi:type="dcterms:W3CDTF">2012-08-21T14:28:24Z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0x010100DFA31475A7CC384AB596C1F7CE627529</vt:lpwstr>
  </property>
</Properties>
</file>